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7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271" r:id="rId19"/>
    <p:sldId id="275" r:id="rId20"/>
    <p:sldId id="272" r:id="rId21"/>
    <p:sldId id="276" r:id="rId22"/>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6" pos="2880">
          <p15:clr>
            <a:srgbClr val="A4A3A4"/>
          </p15:clr>
        </p15:guide>
        <p15:guide id="7" orient="horz" pos="180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iK1jEK4i1FeGPoRzOd9B71Pn+b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14E"/>
    <a:srgbClr val="FFEDBF"/>
    <a:srgbClr val="00B1C2"/>
    <a:srgbClr val="D1EFF4"/>
    <a:srgbClr val="EE4639"/>
    <a:srgbClr val="7150A0"/>
    <a:srgbClr val="FFD8D4"/>
    <a:srgbClr val="E3DCED"/>
    <a:srgbClr val="808799"/>
    <a:srgbClr val="FFD7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48"/>
    <p:restoredTop sz="94658"/>
  </p:normalViewPr>
  <p:slideViewPr>
    <p:cSldViewPr snapToGrid="0">
      <p:cViewPr varScale="1">
        <p:scale>
          <a:sx n="129" d="100"/>
          <a:sy n="129" d="100"/>
        </p:scale>
        <p:origin x="1578" y="120"/>
      </p:cViewPr>
      <p:guideLst>
        <p:guide pos="2880"/>
        <p:guide orient="horz" pos="180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 name="Google Shape;22;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t>Matriz Estrategia SCM para un Tienda de </a:t>
            </a:r>
            <a:r>
              <a:rPr lang="en-US" sz="1200" b="1" i="1"/>
              <a:t>Retail </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En esta Matriz de SCM se puede observar en la primera columna los procesos de SCM.</a:t>
            </a:r>
            <a:endParaRPr/>
          </a:p>
          <a:p>
            <a:pPr marL="0" lvl="0" indent="0" algn="l" rtl="0">
              <a:spcBef>
                <a:spcPts val="0"/>
              </a:spcBef>
              <a:spcAft>
                <a:spcPts val="0"/>
              </a:spcAft>
              <a:buNone/>
            </a:pPr>
            <a:r>
              <a:rPr lang="en-US" sz="1200"/>
              <a:t>En la segunda columna los planes estratégicos de control o mejora propuestos.</a:t>
            </a:r>
            <a:endParaRPr/>
          </a:p>
          <a:p>
            <a:pPr marL="0" lvl="0" indent="0" algn="l" rtl="0">
              <a:spcBef>
                <a:spcPts val="0"/>
              </a:spcBef>
              <a:spcAft>
                <a:spcPts val="0"/>
              </a:spcAft>
              <a:buNone/>
            </a:pPr>
            <a:r>
              <a:rPr lang="en-US" sz="1200"/>
              <a:t>En la tercera columna los responsables que se llevan a cabo estos planes.</a:t>
            </a:r>
            <a:endParaRPr/>
          </a:p>
          <a:p>
            <a:pPr marL="0" lvl="0" indent="0" algn="l" rtl="0">
              <a:spcBef>
                <a:spcPts val="0"/>
              </a:spcBef>
              <a:spcAft>
                <a:spcPts val="0"/>
              </a:spcAft>
              <a:buNone/>
            </a:pPr>
            <a:r>
              <a:rPr lang="en-US" sz="1200"/>
              <a:t>En la cuarta columna en función al plan y el tiempo que toma concluirlo definir si es un plan: Estratégico, Táctico, Operativo.   </a:t>
            </a:r>
            <a:endParaRPr/>
          </a:p>
          <a:p>
            <a:pPr marL="0" lvl="0" indent="0" algn="l" rtl="0">
              <a:spcBef>
                <a:spcPts val="0"/>
              </a:spcBef>
              <a:spcAft>
                <a:spcPts val="0"/>
              </a:spcAft>
              <a:buNone/>
            </a:pPr>
            <a:endParaRPr/>
          </a:p>
        </p:txBody>
      </p:sp>
      <p:sp>
        <p:nvSpPr>
          <p:cNvPr id="177" name="Google Shape;1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t>Niveles de Decisión</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En esta Matriz se pueden observar las áreas de decisión de la empresa y SCM </a:t>
            </a:r>
            <a:endParaRPr/>
          </a:p>
          <a:p>
            <a:pPr marL="0" lvl="0" indent="0" algn="l" rtl="0">
              <a:spcBef>
                <a:spcPts val="0"/>
              </a:spcBef>
              <a:spcAft>
                <a:spcPts val="0"/>
              </a:spcAft>
              <a:buNone/>
            </a:pPr>
            <a:r>
              <a:rPr lang="en-US" sz="1200"/>
              <a:t>Donde de podrán ver los planes estratégicos, tácticos u operativos, en función al tiempo para ejecutarlos.  </a:t>
            </a:r>
            <a:endParaRPr/>
          </a:p>
        </p:txBody>
      </p:sp>
      <p:sp>
        <p:nvSpPr>
          <p:cNvPr id="186" name="Google Shape;18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ema - 1 Imagen Centrada">
  <p:cSld name="Subtema - 1 Imagen Centrada">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ema - Video">
  <p:cSld name="Subtema - Video">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1E352E9C-140F-BB45-8DFF-AD1A1834239F}"/>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2C7FA856-FB86-214D-AACA-185CA8D739C2}"/>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02</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1101123C-EA24-9041-AC63-F5601FDEE08F}"/>
              </a:ext>
            </a:extLst>
          </p:cNvPr>
          <p:cNvPicPr>
            <a:picLocks noChangeAspect="1"/>
          </p:cNvPicPr>
          <p:nvPr userDrawn="1"/>
        </p:nvPicPr>
        <p:blipFill>
          <a:blip r:embed="rId8"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317" userDrawn="1">
          <p15:clr>
            <a:srgbClr val="F26B43"/>
          </p15:clr>
        </p15:guide>
        <p15:guide id="6" pos="431" userDrawn="1">
          <p15:clr>
            <a:srgbClr val="F26B43"/>
          </p15:clr>
        </p15:guide>
        <p15:guide id="7" pos="5465"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8" name="Rectángulo 7">
            <a:extLst>
              <a:ext uri="{FF2B5EF4-FFF2-40B4-BE49-F238E27FC236}">
                <a16:creationId xmlns:a16="http://schemas.microsoft.com/office/drawing/2014/main" id="{231F93BE-08B3-264C-9A05-1D274F805342}"/>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CuadroTexto 8">
            <a:extLst>
              <a:ext uri="{FF2B5EF4-FFF2-40B4-BE49-F238E27FC236}">
                <a16:creationId xmlns:a16="http://schemas.microsoft.com/office/drawing/2014/main" id="{8B39B191-0D29-AE48-B64F-88C87DF1DE12}"/>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1" name="Rectángulo 10">
            <a:extLst>
              <a:ext uri="{FF2B5EF4-FFF2-40B4-BE49-F238E27FC236}">
                <a16:creationId xmlns:a16="http://schemas.microsoft.com/office/drawing/2014/main" id="{E6A9826A-04EB-D048-85F9-EF3309A9BA07}"/>
              </a:ext>
            </a:extLst>
          </p:cNvPr>
          <p:cNvSpPr/>
          <p:nvPr/>
        </p:nvSpPr>
        <p:spPr>
          <a:xfrm>
            <a:off x="503238" y="3219842"/>
            <a:ext cx="2845526" cy="864083"/>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_tradnl" sz="1200" dirty="0">
                <a:latin typeface="Graphik-Medium" charset="0"/>
                <a:sym typeface="Calibri"/>
              </a:rPr>
              <a:t>Planes estratégicos de la cadena de suministros  </a:t>
            </a:r>
            <a:endParaRPr lang="es-ES_tradnl" sz="1200" dirty="0">
              <a:latin typeface="Graphik-Medium" charset="0"/>
            </a:endParaRPr>
          </a:p>
          <a:p>
            <a:pPr marL="177800" indent="-177800">
              <a:lnSpc>
                <a:spcPct val="120000"/>
              </a:lnSpc>
              <a:buClr>
                <a:srgbClr val="C42E91"/>
              </a:buClr>
              <a:buSzPct val="100000"/>
              <a:buFont typeface="Arial"/>
              <a:buChar char="•"/>
            </a:pPr>
            <a:r>
              <a:rPr lang="es-ES_tradnl" sz="1200" dirty="0">
                <a:latin typeface="Graphik-Medium" charset="0"/>
                <a:sym typeface="Calibri"/>
              </a:rPr>
              <a:t>Matriz de control de la cadena de suministros</a:t>
            </a:r>
            <a:endParaRPr lang="es-ES_tradnl" sz="1200" dirty="0">
              <a:latin typeface="Graphik-Medium" charset="0"/>
            </a:endParaRPr>
          </a:p>
        </p:txBody>
      </p:sp>
      <p:sp>
        <p:nvSpPr>
          <p:cNvPr id="12" name="CuadroTexto 11">
            <a:extLst>
              <a:ext uri="{FF2B5EF4-FFF2-40B4-BE49-F238E27FC236}">
                <a16:creationId xmlns:a16="http://schemas.microsoft.com/office/drawing/2014/main" id="{D7CD6404-9B3A-024B-878E-5F5E30700853}"/>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02</a:t>
            </a:r>
          </a:p>
        </p:txBody>
      </p:sp>
      <p:pic>
        <p:nvPicPr>
          <p:cNvPr id="13" name="Imagen 12">
            <a:extLst>
              <a:ext uri="{FF2B5EF4-FFF2-40B4-BE49-F238E27FC236}">
                <a16:creationId xmlns:a16="http://schemas.microsoft.com/office/drawing/2014/main" id="{705584EF-2CE1-1549-9DA4-A4BC466430AC}"/>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4" name="Imagen 13">
            <a:extLst>
              <a:ext uri="{FF2B5EF4-FFF2-40B4-BE49-F238E27FC236}">
                <a16:creationId xmlns:a16="http://schemas.microsoft.com/office/drawing/2014/main" id="{17D8CE1E-131B-944B-B2A7-1C5C49A27B7C}"/>
              </a:ext>
            </a:extLst>
          </p:cNvPr>
          <p:cNvPicPr>
            <a:picLocks noChangeAspect="1"/>
          </p:cNvPicPr>
          <p:nvPr/>
        </p:nvPicPr>
        <p:blipFill>
          <a:blip r:embed="rId4"/>
          <a:stretch>
            <a:fillRect/>
          </a:stretch>
        </p:blipFill>
        <p:spPr>
          <a:xfrm>
            <a:off x="3742531" y="-9832"/>
            <a:ext cx="5410762" cy="5724832"/>
          </a:xfrm>
          <a:prstGeom prst="rect">
            <a:avLst/>
          </a:prstGeom>
        </p:spPr>
      </p:pic>
      <p:sp>
        <p:nvSpPr>
          <p:cNvPr id="15" name="Rectángulo 14">
            <a:extLst>
              <a:ext uri="{FF2B5EF4-FFF2-40B4-BE49-F238E27FC236}">
                <a16:creationId xmlns:a16="http://schemas.microsoft.com/office/drawing/2014/main" id="{30F2BBB5-581C-D949-974E-8F821C3875AD}"/>
              </a:ext>
            </a:extLst>
          </p:cNvPr>
          <p:cNvSpPr/>
          <p:nvPr/>
        </p:nvSpPr>
        <p:spPr>
          <a:xfrm>
            <a:off x="503239" y="2177570"/>
            <a:ext cx="3213718" cy="830997"/>
          </a:xfrm>
          <a:prstGeom prst="rect">
            <a:avLst/>
          </a:prstGeom>
        </p:spPr>
        <p:txBody>
          <a:bodyPr wrap="square" lIns="0" tIns="0" rIns="0" bIns="0">
            <a:spAutoFit/>
          </a:bodyPr>
          <a:lstStyle/>
          <a:p>
            <a:pPr>
              <a:lnSpc>
                <a:spcPct val="90000"/>
              </a:lnSpc>
            </a:pPr>
            <a:r>
              <a:rPr lang="es-PE" sz="2000" dirty="0">
                <a:latin typeface="Graphik-Medium" charset="0"/>
                <a:ea typeface="Graphik-Medium" charset="0"/>
                <a:cs typeface="Graphik-Medium" charset="0"/>
              </a:rPr>
              <a:t>ESTRATEGIA DE</a:t>
            </a:r>
            <a:br>
              <a:rPr lang="es-PE" sz="2000" dirty="0">
                <a:latin typeface="Graphik-Medium" charset="0"/>
                <a:ea typeface="Graphik-Medium" charset="0"/>
                <a:cs typeface="Graphik-Medium" charset="0"/>
              </a:rPr>
            </a:br>
            <a:r>
              <a:rPr lang="es-PE" sz="2000" b="1" dirty="0">
                <a:latin typeface="Graphik Bold" charset="0"/>
                <a:ea typeface="Graphik Bold" charset="0"/>
                <a:cs typeface="Graphik Bold" charset="0"/>
              </a:rPr>
              <a:t>CADENA DE</a:t>
            </a:r>
            <a:br>
              <a:rPr lang="es-PE" sz="2000" b="1" dirty="0">
                <a:latin typeface="Graphik Bold" charset="0"/>
                <a:ea typeface="Graphik Bold" charset="0"/>
                <a:cs typeface="Graphik Bold" charset="0"/>
              </a:rPr>
            </a:br>
            <a:r>
              <a:rPr lang="es-PE" sz="2000" b="1" dirty="0">
                <a:latin typeface="Graphik Bold" charset="0"/>
                <a:ea typeface="Graphik Bold" charset="0"/>
                <a:cs typeface="Graphik Bold" charset="0"/>
              </a:rPr>
              <a:t>SUMINISTROS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9"/>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a:solidFill>
                  <a:schemeClr val="dk1"/>
                </a:solidFill>
                <a:latin typeface="Calibri"/>
                <a:ea typeface="Calibri"/>
                <a:cs typeface="Calibri"/>
                <a:sym typeface="Calibri"/>
              </a:rPr>
              <a:t>PRIORIDADES COMPETITIVAS</a:t>
            </a:r>
            <a:endParaRPr/>
          </a:p>
        </p:txBody>
      </p:sp>
      <p:grpSp>
        <p:nvGrpSpPr>
          <p:cNvPr id="2" name="Grupo 1">
            <a:extLst>
              <a:ext uri="{FF2B5EF4-FFF2-40B4-BE49-F238E27FC236}">
                <a16:creationId xmlns:a16="http://schemas.microsoft.com/office/drawing/2014/main" id="{75D11D36-45FB-714B-B7AD-B97208A92DB1}"/>
              </a:ext>
            </a:extLst>
          </p:cNvPr>
          <p:cNvGrpSpPr/>
          <p:nvPr/>
        </p:nvGrpSpPr>
        <p:grpSpPr>
          <a:xfrm>
            <a:off x="2347470" y="1319917"/>
            <a:ext cx="4830719" cy="4043914"/>
            <a:chOff x="2347470" y="1115121"/>
            <a:chExt cx="5075361" cy="4248710"/>
          </a:xfrm>
        </p:grpSpPr>
        <p:grpSp>
          <p:nvGrpSpPr>
            <p:cNvPr id="123" name="Google Shape;123;p9"/>
            <p:cNvGrpSpPr/>
            <p:nvPr/>
          </p:nvGrpSpPr>
          <p:grpSpPr>
            <a:xfrm>
              <a:off x="2347470" y="1115121"/>
              <a:ext cx="5075361" cy="4248710"/>
              <a:chOff x="2009306" y="749905"/>
              <a:chExt cx="5515097" cy="4616825"/>
            </a:xfrm>
          </p:grpSpPr>
          <p:sp>
            <p:nvSpPr>
              <p:cNvPr id="124" name="Google Shape;124;p9"/>
              <p:cNvSpPr/>
              <p:nvPr/>
            </p:nvSpPr>
            <p:spPr>
              <a:xfrm>
                <a:off x="2335685" y="968329"/>
                <a:ext cx="4265701" cy="4144923"/>
              </a:xfrm>
              <a:custGeom>
                <a:avLst/>
                <a:gdLst/>
                <a:ahLst/>
                <a:cxnLst/>
                <a:rect l="l" t="t" r="r" b="b"/>
                <a:pathLst>
                  <a:path w="4740625" h="4740625" extrusionOk="0">
                    <a:moveTo>
                      <a:pt x="2370315" y="0"/>
                    </a:moveTo>
                    <a:cubicBezTo>
                      <a:pt x="3217147" y="1"/>
                      <a:pt x="3999651" y="451782"/>
                      <a:pt x="4423066" y="1185160"/>
                    </a:cubicBezTo>
                    <a:cubicBezTo>
                      <a:pt x="4846481" y="1918539"/>
                      <a:pt x="4846479" y="2822097"/>
                      <a:pt x="4423061" y="3555474"/>
                    </a:cubicBezTo>
                    <a:lnTo>
                      <a:pt x="2370313" y="2370313"/>
                    </a:lnTo>
                    <a:cubicBezTo>
                      <a:pt x="2370314" y="1580209"/>
                      <a:pt x="2370314" y="790104"/>
                      <a:pt x="2370315" y="0"/>
                    </a:cubicBezTo>
                    <a:close/>
                  </a:path>
                </a:pathLst>
              </a:custGeom>
              <a:solidFill>
                <a:srgbClr val="7150A0"/>
              </a:solidFill>
              <a:ln w="25400" cap="flat" cmpd="sng">
                <a:solidFill>
                  <a:srgbClr val="FFFFFF"/>
                </a:solidFill>
                <a:prstDash val="solid"/>
                <a:round/>
                <a:headEnd type="none" w="sm" len="sm"/>
                <a:tailEnd type="none" w="sm" len="sm"/>
              </a:ln>
            </p:spPr>
            <p:txBody>
              <a:bodyPr spcFirstLastPara="1" wrap="square" lIns="2526350" tIns="1032500" rIns="577050" bIns="2353100" anchor="ctr" anchorCtr="0">
                <a:noAutofit/>
              </a:bodyPr>
              <a:lstStyle/>
              <a:p>
                <a:pPr marL="0" marR="0" lvl="0" indent="11113" algn="l" rtl="0">
                  <a:lnSpc>
                    <a:spcPct val="90000"/>
                  </a:lnSpc>
                  <a:spcBef>
                    <a:spcPts val="0"/>
                  </a:spcBef>
                  <a:spcAft>
                    <a:spcPts val="0"/>
                  </a:spcAft>
                  <a:buNone/>
                </a:pPr>
                <a:endParaRPr sz="1100">
                  <a:solidFill>
                    <a:srgbClr val="FFFFFF"/>
                  </a:solidFill>
                  <a:latin typeface="Calibri"/>
                  <a:ea typeface="Calibri"/>
                  <a:cs typeface="Calibri"/>
                  <a:sym typeface="Calibri"/>
                </a:endParaRPr>
              </a:p>
            </p:txBody>
          </p:sp>
          <p:sp>
            <p:nvSpPr>
              <p:cNvPr id="125" name="Google Shape;125;p9"/>
              <p:cNvSpPr/>
              <p:nvPr/>
            </p:nvSpPr>
            <p:spPr>
              <a:xfrm>
                <a:off x="2337319" y="1025997"/>
                <a:ext cx="4205095" cy="4108544"/>
              </a:xfrm>
              <a:custGeom>
                <a:avLst/>
                <a:gdLst/>
                <a:ahLst/>
                <a:cxnLst/>
                <a:rect l="l" t="t" r="r" b="b"/>
                <a:pathLst>
                  <a:path w="4740625" h="4740625" extrusionOk="0">
                    <a:moveTo>
                      <a:pt x="4423063" y="3555469"/>
                    </a:moveTo>
                    <a:cubicBezTo>
                      <a:pt x="3999647" y="4288847"/>
                      <a:pt x="3217142" y="4740626"/>
                      <a:pt x="2370310" y="4740625"/>
                    </a:cubicBezTo>
                    <a:cubicBezTo>
                      <a:pt x="1523478" y="4740625"/>
                      <a:pt x="740974" y="4288844"/>
                      <a:pt x="317559" y="3555466"/>
                    </a:cubicBezTo>
                    <a:lnTo>
                      <a:pt x="2370313" y="2370313"/>
                    </a:lnTo>
                    <a:lnTo>
                      <a:pt x="4423063" y="3555469"/>
                    </a:lnTo>
                    <a:close/>
                  </a:path>
                </a:pathLst>
              </a:custGeom>
              <a:solidFill>
                <a:srgbClr val="00B1C2"/>
              </a:solidFill>
              <a:ln w="25400" cap="flat" cmpd="sng">
                <a:solidFill>
                  <a:srgbClr val="FFFFFF"/>
                </a:solidFill>
                <a:prstDash val="solid"/>
                <a:round/>
                <a:headEnd type="none" w="sm" len="sm"/>
                <a:tailEnd type="none" w="sm" len="sm"/>
              </a:ln>
            </p:spPr>
            <p:txBody>
              <a:bodyPr spcFirstLastPara="1" wrap="square" lIns="1156650" tIns="3103700" rIns="1100225" bIns="451200" anchor="ctr" anchorCtr="0">
                <a:noAutofit/>
              </a:bodyPr>
              <a:lstStyle/>
              <a:p>
                <a:pPr marL="0" marR="0" lvl="0" indent="0" algn="ctr" rtl="0">
                  <a:lnSpc>
                    <a:spcPct val="90000"/>
                  </a:lnSpc>
                  <a:spcBef>
                    <a:spcPts val="0"/>
                  </a:spcBef>
                  <a:spcAft>
                    <a:spcPts val="0"/>
                  </a:spcAft>
                  <a:buNone/>
                </a:pPr>
                <a:endParaRPr sz="1100">
                  <a:solidFill>
                    <a:srgbClr val="FFFFFF"/>
                  </a:solidFill>
                  <a:latin typeface="Calibri"/>
                  <a:ea typeface="Calibri"/>
                  <a:cs typeface="Calibri"/>
                  <a:sym typeface="Calibri"/>
                </a:endParaRPr>
              </a:p>
            </p:txBody>
          </p:sp>
          <p:sp>
            <p:nvSpPr>
              <p:cNvPr id="126" name="Google Shape;126;p9"/>
              <p:cNvSpPr/>
              <p:nvPr/>
            </p:nvSpPr>
            <p:spPr>
              <a:xfrm>
                <a:off x="2230148" y="993963"/>
                <a:ext cx="4396092" cy="4108543"/>
              </a:xfrm>
              <a:custGeom>
                <a:avLst/>
                <a:gdLst/>
                <a:ahLst/>
                <a:cxnLst/>
                <a:rect l="l" t="t" r="r" b="b"/>
                <a:pathLst>
                  <a:path w="4740625" h="4740625" extrusionOk="0">
                    <a:moveTo>
                      <a:pt x="317560" y="3555466"/>
                    </a:moveTo>
                    <a:cubicBezTo>
                      <a:pt x="-105855" y="2822088"/>
                      <a:pt x="-105854" y="1918530"/>
                      <a:pt x="317563" y="1185153"/>
                    </a:cubicBezTo>
                    <a:cubicBezTo>
                      <a:pt x="740979" y="451776"/>
                      <a:pt x="1523484" y="-2"/>
                      <a:pt x="2370316" y="-1"/>
                    </a:cubicBezTo>
                    <a:cubicBezTo>
                      <a:pt x="2370315" y="790104"/>
                      <a:pt x="2370314" y="1580208"/>
                      <a:pt x="2370313" y="2370313"/>
                    </a:cubicBezTo>
                    <a:lnTo>
                      <a:pt x="317560" y="3555466"/>
                    </a:lnTo>
                    <a:close/>
                  </a:path>
                </a:pathLst>
              </a:custGeom>
              <a:solidFill>
                <a:srgbClr val="00B1C2"/>
              </a:solidFill>
              <a:ln w="25400" cap="flat" cmpd="sng">
                <a:solidFill>
                  <a:srgbClr val="FFFFFF"/>
                </a:solidFill>
                <a:prstDash val="solid"/>
                <a:round/>
                <a:headEnd type="none" w="sm" len="sm"/>
                <a:tailEnd type="none" w="sm" len="sm"/>
              </a:ln>
            </p:spPr>
            <p:txBody>
              <a:bodyPr spcFirstLastPara="1" wrap="square" lIns="577050" tIns="1032500" rIns="2526350" bIns="2353100" anchor="ctr" anchorCtr="0">
                <a:noAutofit/>
              </a:bodyPr>
              <a:lstStyle/>
              <a:p>
                <a:pPr marL="0" marR="0" lvl="0" indent="0" algn="r" rtl="0">
                  <a:lnSpc>
                    <a:spcPct val="90000"/>
                  </a:lnSpc>
                  <a:spcBef>
                    <a:spcPts val="0"/>
                  </a:spcBef>
                  <a:spcAft>
                    <a:spcPts val="0"/>
                  </a:spcAft>
                  <a:buNone/>
                </a:pPr>
                <a:endParaRPr sz="1100">
                  <a:solidFill>
                    <a:srgbClr val="FFFFFF"/>
                  </a:solidFill>
                  <a:latin typeface="Calibri"/>
                  <a:ea typeface="Calibri"/>
                  <a:cs typeface="Calibri"/>
                  <a:sym typeface="Calibri"/>
                </a:endParaRPr>
              </a:p>
            </p:txBody>
          </p:sp>
          <p:sp>
            <p:nvSpPr>
              <p:cNvPr id="127" name="Google Shape;127;p9"/>
              <p:cNvSpPr/>
              <p:nvPr/>
            </p:nvSpPr>
            <p:spPr>
              <a:xfrm>
                <a:off x="2314410" y="749905"/>
                <a:ext cx="4543966" cy="4439633"/>
              </a:xfrm>
              <a:custGeom>
                <a:avLst/>
                <a:gdLst/>
                <a:ahLst/>
                <a:cxnLst/>
                <a:rect l="l" t="t" r="r" b="b"/>
                <a:pathLst>
                  <a:path w="120000" h="120000" extrusionOk="0">
                    <a:moveTo>
                      <a:pt x="59991" y="4067"/>
                    </a:moveTo>
                    <a:lnTo>
                      <a:pt x="59991" y="4067"/>
                    </a:lnTo>
                    <a:cubicBezTo>
                      <a:pt x="79204" y="4064"/>
                      <a:pt x="97079" y="13890"/>
                      <a:pt x="107349" y="30101"/>
                    </a:cubicBezTo>
                    <a:cubicBezTo>
                      <a:pt x="117620" y="46311"/>
                      <a:pt x="118854" y="66645"/>
                      <a:pt x="110618" y="83975"/>
                    </a:cubicBezTo>
                    <a:lnTo>
                      <a:pt x="114053" y="86005"/>
                    </a:lnTo>
                    <a:lnTo>
                      <a:pt x="105631" y="86964"/>
                    </a:lnTo>
                    <a:lnTo>
                      <a:pt x="102007" y="78886"/>
                    </a:lnTo>
                    <a:lnTo>
                      <a:pt x="105441" y="80916"/>
                    </a:lnTo>
                    <a:cubicBezTo>
                      <a:pt x="112610" y="65484"/>
                      <a:pt x="111380" y="47479"/>
                      <a:pt x="102179" y="33156"/>
                    </a:cubicBezTo>
                    <a:cubicBezTo>
                      <a:pt x="92977" y="18832"/>
                      <a:pt x="77073" y="10167"/>
                      <a:pt x="59992" y="10169"/>
                    </a:cubicBezTo>
                    <a:close/>
                  </a:path>
                </a:pathLst>
              </a:custGeom>
              <a:solidFill>
                <a:srgbClr val="EE46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9"/>
              <p:cNvSpPr/>
              <p:nvPr/>
            </p:nvSpPr>
            <p:spPr>
              <a:xfrm>
                <a:off x="2180033" y="927097"/>
                <a:ext cx="4543966" cy="4439633"/>
              </a:xfrm>
              <a:custGeom>
                <a:avLst/>
                <a:gdLst/>
                <a:ahLst/>
                <a:cxnLst/>
                <a:rect l="l" t="t" r="r" b="b"/>
                <a:pathLst>
                  <a:path w="120000" h="120000" extrusionOk="0">
                    <a:moveTo>
                      <a:pt x="108209" y="88497"/>
                    </a:moveTo>
                    <a:lnTo>
                      <a:pt x="108209" y="88497"/>
                    </a:lnTo>
                    <a:cubicBezTo>
                      <a:pt x="98585" y="104724"/>
                      <a:pt x="81419" y="115016"/>
                      <a:pt x="62550" y="115875"/>
                    </a:cubicBezTo>
                    <a:cubicBezTo>
                      <a:pt x="43681" y="116733"/>
                      <a:pt x="25648" y="108041"/>
                      <a:pt x="14586" y="92756"/>
                    </a:cubicBezTo>
                    <a:lnTo>
                      <a:pt x="11163" y="94779"/>
                    </a:lnTo>
                    <a:lnTo>
                      <a:pt x="14373" y="86971"/>
                    </a:lnTo>
                    <a:lnTo>
                      <a:pt x="23208" y="87659"/>
                    </a:lnTo>
                    <a:lnTo>
                      <a:pt x="19786" y="89682"/>
                    </a:lnTo>
                    <a:lnTo>
                      <a:pt x="19786" y="89682"/>
                    </a:lnTo>
                    <a:cubicBezTo>
                      <a:pt x="29768" y="103079"/>
                      <a:pt x="45821" y="110617"/>
                      <a:pt x="62556" y="109766"/>
                    </a:cubicBezTo>
                    <a:cubicBezTo>
                      <a:pt x="79291" y="108914"/>
                      <a:pt x="94489" y="99785"/>
                      <a:pt x="103045" y="85445"/>
                    </a:cubicBezTo>
                    <a:close/>
                  </a:path>
                </a:pathLst>
              </a:custGeom>
              <a:solidFill>
                <a:srgbClr val="EE46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9"/>
              <p:cNvSpPr/>
              <p:nvPr/>
            </p:nvSpPr>
            <p:spPr>
              <a:xfrm>
                <a:off x="2009306" y="749905"/>
                <a:ext cx="4543966" cy="4439633"/>
              </a:xfrm>
              <a:custGeom>
                <a:avLst/>
                <a:gdLst/>
                <a:ahLst/>
                <a:cxnLst/>
                <a:rect l="l" t="t" r="r" b="b"/>
                <a:pathLst>
                  <a:path w="120000" h="120000" extrusionOk="0">
                    <a:moveTo>
                      <a:pt x="11787" y="88490"/>
                    </a:moveTo>
                    <a:cubicBezTo>
                      <a:pt x="1982" y="71953"/>
                      <a:pt x="1367" y="51549"/>
                      <a:pt x="10159" y="34453"/>
                    </a:cubicBezTo>
                    <a:cubicBezTo>
                      <a:pt x="18951" y="17358"/>
                      <a:pt x="35918" y="5966"/>
                      <a:pt x="55093" y="4282"/>
                    </a:cubicBezTo>
                    <a:lnTo>
                      <a:pt x="55093" y="227"/>
                    </a:lnTo>
                    <a:lnTo>
                      <a:pt x="60009" y="7118"/>
                    </a:lnTo>
                    <a:lnTo>
                      <a:pt x="55091" y="14464"/>
                    </a:lnTo>
                    <a:lnTo>
                      <a:pt x="55092" y="10409"/>
                    </a:lnTo>
                    <a:cubicBezTo>
                      <a:pt x="38055" y="12080"/>
                      <a:pt x="23057" y="22299"/>
                      <a:pt x="15329" y="37503"/>
                    </a:cubicBezTo>
                    <a:cubicBezTo>
                      <a:pt x="7600" y="52707"/>
                      <a:pt x="8212" y="70787"/>
                      <a:pt x="16951" y="85438"/>
                    </a:cubicBezTo>
                    <a:close/>
                  </a:path>
                </a:pathLst>
              </a:custGeom>
              <a:solidFill>
                <a:srgbClr val="EE46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9"/>
              <p:cNvSpPr txBox="1"/>
              <p:nvPr/>
            </p:nvSpPr>
            <p:spPr>
              <a:xfrm>
                <a:off x="7323667" y="4120444"/>
                <a:ext cx="200736" cy="300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31" name="Google Shape;131;p9"/>
            <p:cNvSpPr/>
            <p:nvPr/>
          </p:nvSpPr>
          <p:spPr>
            <a:xfrm>
              <a:off x="2943616" y="2045725"/>
              <a:ext cx="1515650" cy="975849"/>
            </a:xfrm>
            <a:custGeom>
              <a:avLst/>
              <a:gdLst/>
              <a:ahLst/>
              <a:cxnLst/>
              <a:rect l="l" t="t" r="r" b="b"/>
              <a:pathLst>
                <a:path w="2810251" h="1409442" extrusionOk="0">
                  <a:moveTo>
                    <a:pt x="0" y="140944"/>
                  </a:moveTo>
                  <a:cubicBezTo>
                    <a:pt x="0" y="103563"/>
                    <a:pt x="14850" y="67714"/>
                    <a:pt x="41282" y="41282"/>
                  </a:cubicBezTo>
                  <a:cubicBezTo>
                    <a:pt x="67714" y="14850"/>
                    <a:pt x="103564" y="1"/>
                    <a:pt x="140945" y="1"/>
                  </a:cubicBezTo>
                  <a:lnTo>
                    <a:pt x="2669307" y="0"/>
                  </a:lnTo>
                  <a:cubicBezTo>
                    <a:pt x="2706688" y="0"/>
                    <a:pt x="2742537" y="14850"/>
                    <a:pt x="2768969" y="41282"/>
                  </a:cubicBezTo>
                  <a:cubicBezTo>
                    <a:pt x="2795401" y="67714"/>
                    <a:pt x="2810250" y="103564"/>
                    <a:pt x="2810250" y="140945"/>
                  </a:cubicBezTo>
                  <a:cubicBezTo>
                    <a:pt x="2810250" y="516796"/>
                    <a:pt x="2810251" y="892647"/>
                    <a:pt x="2810251" y="1268498"/>
                  </a:cubicBezTo>
                  <a:cubicBezTo>
                    <a:pt x="2810251" y="1305879"/>
                    <a:pt x="2795402" y="1341728"/>
                    <a:pt x="2768969" y="1368160"/>
                  </a:cubicBezTo>
                  <a:cubicBezTo>
                    <a:pt x="2742537" y="1394592"/>
                    <a:pt x="2706687" y="1409442"/>
                    <a:pt x="2669306" y="1409442"/>
                  </a:cubicBezTo>
                  <a:lnTo>
                    <a:pt x="140944" y="1409442"/>
                  </a:lnTo>
                  <a:cubicBezTo>
                    <a:pt x="103563" y="1409442"/>
                    <a:pt x="67714" y="1394593"/>
                    <a:pt x="41282" y="1368160"/>
                  </a:cubicBezTo>
                  <a:cubicBezTo>
                    <a:pt x="14850" y="1341728"/>
                    <a:pt x="1" y="1305878"/>
                    <a:pt x="1" y="1268497"/>
                  </a:cubicBezTo>
                  <a:cubicBezTo>
                    <a:pt x="1" y="892646"/>
                    <a:pt x="0" y="516795"/>
                    <a:pt x="0" y="140944"/>
                  </a:cubicBezTo>
                  <a:close/>
                </a:path>
              </a:pathLst>
            </a:custGeom>
            <a:noFill/>
            <a:ln>
              <a:noFill/>
            </a:ln>
          </p:spPr>
          <p:txBody>
            <a:bodyPr spcFirstLastPara="1" wrap="square" lIns="98425" tIns="98425" rIns="98425" bIns="98425" anchor="ctr" anchorCtr="0">
              <a:noAutofit/>
            </a:bodyPr>
            <a:lstStyle/>
            <a:p>
              <a:pPr marL="0" marR="0" lvl="0" indent="0" algn="r" rtl="0">
                <a:lnSpc>
                  <a:spcPct val="90000"/>
                </a:lnSpc>
                <a:spcBef>
                  <a:spcPts val="0"/>
                </a:spcBef>
                <a:spcAft>
                  <a:spcPts val="0"/>
                </a:spcAft>
                <a:buNone/>
              </a:pPr>
              <a:r>
                <a:rPr lang="en-US" sz="1600" b="1">
                  <a:solidFill>
                    <a:schemeClr val="lt1"/>
                  </a:solidFill>
                  <a:latin typeface="Calibri"/>
                  <a:ea typeface="Calibri"/>
                  <a:cs typeface="Calibri"/>
                  <a:sym typeface="Calibri"/>
                </a:rPr>
                <a:t>Clientes</a:t>
              </a:r>
              <a:br>
                <a:rPr lang="en-US" sz="1600" b="1">
                  <a:solidFill>
                    <a:schemeClr val="lt1"/>
                  </a:solidFill>
                  <a:latin typeface="Calibri"/>
                  <a:ea typeface="Calibri"/>
                  <a:cs typeface="Calibri"/>
                  <a:sym typeface="Calibri"/>
                </a:rPr>
              </a:br>
              <a:r>
                <a:rPr lang="en-US" sz="1600" b="1">
                  <a:solidFill>
                    <a:schemeClr val="lt1"/>
                  </a:solidFill>
                  <a:latin typeface="Calibri"/>
                  <a:ea typeface="Calibri"/>
                  <a:cs typeface="Calibri"/>
                  <a:sym typeface="Calibri"/>
                </a:rPr>
                <a:t>valoran lo que quieren adquirir.</a:t>
              </a:r>
              <a:endParaRPr/>
            </a:p>
          </p:txBody>
        </p:sp>
        <p:sp>
          <p:nvSpPr>
            <p:cNvPr id="132" name="Google Shape;132;p9"/>
            <p:cNvSpPr/>
            <p:nvPr/>
          </p:nvSpPr>
          <p:spPr>
            <a:xfrm>
              <a:off x="3404567" y="3765710"/>
              <a:ext cx="2334866" cy="975849"/>
            </a:xfrm>
            <a:custGeom>
              <a:avLst/>
              <a:gdLst/>
              <a:ahLst/>
              <a:cxnLst/>
              <a:rect l="l" t="t" r="r" b="b"/>
              <a:pathLst>
                <a:path w="2810251" h="1409442" extrusionOk="0">
                  <a:moveTo>
                    <a:pt x="0" y="140944"/>
                  </a:moveTo>
                  <a:cubicBezTo>
                    <a:pt x="0" y="103563"/>
                    <a:pt x="14850" y="67714"/>
                    <a:pt x="41282" y="41282"/>
                  </a:cubicBezTo>
                  <a:cubicBezTo>
                    <a:pt x="67714" y="14850"/>
                    <a:pt x="103564" y="1"/>
                    <a:pt x="140945" y="1"/>
                  </a:cubicBezTo>
                  <a:lnTo>
                    <a:pt x="2669307" y="0"/>
                  </a:lnTo>
                  <a:cubicBezTo>
                    <a:pt x="2706688" y="0"/>
                    <a:pt x="2742537" y="14850"/>
                    <a:pt x="2768969" y="41282"/>
                  </a:cubicBezTo>
                  <a:cubicBezTo>
                    <a:pt x="2795401" y="67714"/>
                    <a:pt x="2810250" y="103564"/>
                    <a:pt x="2810250" y="140945"/>
                  </a:cubicBezTo>
                  <a:cubicBezTo>
                    <a:pt x="2810250" y="516796"/>
                    <a:pt x="2810251" y="892647"/>
                    <a:pt x="2810251" y="1268498"/>
                  </a:cubicBezTo>
                  <a:cubicBezTo>
                    <a:pt x="2810251" y="1305879"/>
                    <a:pt x="2795402" y="1341728"/>
                    <a:pt x="2768969" y="1368160"/>
                  </a:cubicBezTo>
                  <a:cubicBezTo>
                    <a:pt x="2742537" y="1394592"/>
                    <a:pt x="2706687" y="1409442"/>
                    <a:pt x="2669306" y="1409442"/>
                  </a:cubicBezTo>
                  <a:lnTo>
                    <a:pt x="140944" y="1409442"/>
                  </a:lnTo>
                  <a:cubicBezTo>
                    <a:pt x="103563" y="1409442"/>
                    <a:pt x="67714" y="1394593"/>
                    <a:pt x="41282" y="1368160"/>
                  </a:cubicBezTo>
                  <a:cubicBezTo>
                    <a:pt x="14850" y="1341728"/>
                    <a:pt x="1" y="1305878"/>
                    <a:pt x="1" y="1268497"/>
                  </a:cubicBezTo>
                  <a:cubicBezTo>
                    <a:pt x="1" y="892646"/>
                    <a:pt x="0" y="516795"/>
                    <a:pt x="0" y="140944"/>
                  </a:cubicBezTo>
                  <a:close/>
                </a:path>
              </a:pathLst>
            </a:custGeom>
            <a:noFill/>
            <a:ln>
              <a:noFill/>
            </a:ln>
          </p:spPr>
          <p:txBody>
            <a:bodyPr spcFirstLastPara="1" wrap="square" lIns="98425" tIns="98425" rIns="98425" bIns="98425" anchor="ctr" anchorCtr="0">
              <a:noAutofit/>
            </a:bodyPr>
            <a:lstStyle/>
            <a:p>
              <a:pPr marL="0" marR="0" lvl="0" indent="0" algn="ctr" rtl="0">
                <a:lnSpc>
                  <a:spcPct val="90000"/>
                </a:lnSpc>
                <a:spcBef>
                  <a:spcPts val="0"/>
                </a:spcBef>
                <a:spcAft>
                  <a:spcPts val="0"/>
                </a:spcAft>
                <a:buNone/>
              </a:pPr>
              <a:r>
                <a:rPr lang="en-US" sz="1600" b="1">
                  <a:solidFill>
                    <a:schemeClr val="lt1"/>
                  </a:solidFill>
                  <a:latin typeface="Calibri"/>
                  <a:ea typeface="Calibri"/>
                  <a:cs typeface="Calibri"/>
                  <a:sym typeface="Calibri"/>
                </a:rPr>
                <a:t>Empresa enfoca esfuerzos para ganar mercado.</a:t>
              </a:r>
              <a:endParaRPr/>
            </a:p>
          </p:txBody>
        </p:sp>
        <p:sp>
          <p:nvSpPr>
            <p:cNvPr id="133" name="Google Shape;133;p9"/>
            <p:cNvSpPr/>
            <p:nvPr/>
          </p:nvSpPr>
          <p:spPr>
            <a:xfrm>
              <a:off x="4732705" y="2045725"/>
              <a:ext cx="1317366" cy="975849"/>
            </a:xfrm>
            <a:custGeom>
              <a:avLst/>
              <a:gdLst/>
              <a:ahLst/>
              <a:cxnLst/>
              <a:rect l="l" t="t" r="r" b="b"/>
              <a:pathLst>
                <a:path w="2810251" h="1409442" extrusionOk="0">
                  <a:moveTo>
                    <a:pt x="0" y="140944"/>
                  </a:moveTo>
                  <a:cubicBezTo>
                    <a:pt x="0" y="103563"/>
                    <a:pt x="14850" y="67714"/>
                    <a:pt x="41282" y="41282"/>
                  </a:cubicBezTo>
                  <a:cubicBezTo>
                    <a:pt x="67714" y="14850"/>
                    <a:pt x="103564" y="1"/>
                    <a:pt x="140945" y="1"/>
                  </a:cubicBezTo>
                  <a:lnTo>
                    <a:pt x="2669307" y="0"/>
                  </a:lnTo>
                  <a:cubicBezTo>
                    <a:pt x="2706688" y="0"/>
                    <a:pt x="2742537" y="14850"/>
                    <a:pt x="2768969" y="41282"/>
                  </a:cubicBezTo>
                  <a:cubicBezTo>
                    <a:pt x="2795401" y="67714"/>
                    <a:pt x="2810250" y="103564"/>
                    <a:pt x="2810250" y="140945"/>
                  </a:cubicBezTo>
                  <a:cubicBezTo>
                    <a:pt x="2810250" y="516796"/>
                    <a:pt x="2810251" y="892647"/>
                    <a:pt x="2810251" y="1268498"/>
                  </a:cubicBezTo>
                  <a:cubicBezTo>
                    <a:pt x="2810251" y="1305879"/>
                    <a:pt x="2795402" y="1341728"/>
                    <a:pt x="2768969" y="1368160"/>
                  </a:cubicBezTo>
                  <a:cubicBezTo>
                    <a:pt x="2742537" y="1394592"/>
                    <a:pt x="2706687" y="1409442"/>
                    <a:pt x="2669306" y="1409442"/>
                  </a:cubicBezTo>
                  <a:lnTo>
                    <a:pt x="140944" y="1409442"/>
                  </a:lnTo>
                  <a:cubicBezTo>
                    <a:pt x="103563" y="1409442"/>
                    <a:pt x="67714" y="1394593"/>
                    <a:pt x="41282" y="1368160"/>
                  </a:cubicBezTo>
                  <a:cubicBezTo>
                    <a:pt x="14850" y="1341728"/>
                    <a:pt x="1" y="1305878"/>
                    <a:pt x="1" y="1268497"/>
                  </a:cubicBezTo>
                  <a:cubicBezTo>
                    <a:pt x="1" y="892646"/>
                    <a:pt x="0" y="516795"/>
                    <a:pt x="0" y="140944"/>
                  </a:cubicBezTo>
                  <a:close/>
                </a:path>
              </a:pathLst>
            </a:custGeom>
            <a:noFill/>
            <a:ln>
              <a:noFill/>
            </a:ln>
          </p:spPr>
          <p:txBody>
            <a:bodyPr spcFirstLastPara="1" wrap="square" lIns="98425" tIns="98425" rIns="98425" bIns="98425" anchor="ctr" anchorCtr="0">
              <a:noAutofit/>
            </a:bodyPr>
            <a:lstStyle/>
            <a:p>
              <a:pPr marL="0" marR="0" lvl="0" indent="0" algn="l" rtl="0">
                <a:lnSpc>
                  <a:spcPct val="90000"/>
                </a:lnSpc>
                <a:spcBef>
                  <a:spcPts val="0"/>
                </a:spcBef>
                <a:spcAft>
                  <a:spcPts val="0"/>
                </a:spcAft>
                <a:buNone/>
              </a:pPr>
              <a:r>
                <a:rPr lang="en-US" sz="1600" b="1">
                  <a:solidFill>
                    <a:schemeClr val="lt1"/>
                  </a:solidFill>
                  <a:latin typeface="Calibri"/>
                  <a:ea typeface="Calibri"/>
                  <a:cs typeface="Calibri"/>
                  <a:sym typeface="Calibri"/>
                </a:rPr>
                <a:t>La empresa lo identifica con análisis de mercado.</a:t>
              </a:r>
              <a:endParaRPr/>
            </a:p>
          </p:txBody>
        </p:sp>
      </p:grpSp>
      <p:sp>
        <p:nvSpPr>
          <p:cNvPr id="16" name="Rectangle 5">
            <a:extLst>
              <a:ext uri="{FF2B5EF4-FFF2-40B4-BE49-F238E27FC236}">
                <a16:creationId xmlns:a16="http://schemas.microsoft.com/office/drawing/2014/main" id="{75C316E9-067A-DB48-B965-637EB644F3B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8" name="Imagen 7">
            <a:extLst>
              <a:ext uri="{FF2B5EF4-FFF2-40B4-BE49-F238E27FC236}">
                <a16:creationId xmlns:a16="http://schemas.microsoft.com/office/drawing/2014/main" id="{716BD88F-FA01-9F49-B86D-ACB0E7A97565}"/>
              </a:ext>
            </a:extLst>
          </p:cNvPr>
          <p:cNvPicPr>
            <a:picLocks noChangeAspect="1"/>
          </p:cNvPicPr>
          <p:nvPr/>
        </p:nvPicPr>
        <p:blipFill rotWithShape="1">
          <a:blip r:embed="rId3">
            <a:extLst>
              <a:ext uri="{28A0092B-C50C-407E-A947-70E740481C1C}">
                <a14:useLocalDpi xmlns:a14="http://schemas.microsoft.com/office/drawing/2010/main"/>
              </a:ext>
            </a:extLst>
          </a:blip>
          <a:srcRect l="5340" r="4320"/>
          <a:stretch/>
        </p:blipFill>
        <p:spPr>
          <a:xfrm>
            <a:off x="4751388" y="488613"/>
            <a:ext cx="3941049" cy="2276205"/>
          </a:xfrm>
          <a:prstGeom prst="rect">
            <a:avLst/>
          </a:prstGeom>
        </p:spPr>
      </p:pic>
      <p:pic>
        <p:nvPicPr>
          <p:cNvPr id="9" name="Imagen 8">
            <a:extLst>
              <a:ext uri="{FF2B5EF4-FFF2-40B4-BE49-F238E27FC236}">
                <a16:creationId xmlns:a16="http://schemas.microsoft.com/office/drawing/2014/main" id="{BFEC50AD-D5FC-EE49-936D-23E9FCC19817}"/>
              </a:ext>
            </a:extLst>
          </p:cNvPr>
          <p:cNvPicPr>
            <a:picLocks noChangeAspect="1"/>
          </p:cNvPicPr>
          <p:nvPr/>
        </p:nvPicPr>
        <p:blipFill rotWithShape="1">
          <a:blip r:embed="rId4">
            <a:extLst>
              <a:ext uri="{28A0092B-C50C-407E-A947-70E740481C1C}">
                <a14:useLocalDpi xmlns:a14="http://schemas.microsoft.com/office/drawing/2010/main"/>
              </a:ext>
            </a:extLst>
          </a:blip>
          <a:srcRect t="6944"/>
          <a:stretch/>
        </p:blipFill>
        <p:spPr>
          <a:xfrm>
            <a:off x="4751389" y="2815654"/>
            <a:ext cx="3941048" cy="2410731"/>
          </a:xfrm>
          <a:prstGeom prst="rect">
            <a:avLst/>
          </a:prstGeom>
        </p:spPr>
      </p:pic>
      <p:sp>
        <p:nvSpPr>
          <p:cNvPr id="140" name="Google Shape;140;p10"/>
          <p:cNvSpPr txBox="1"/>
          <p:nvPr/>
        </p:nvSpPr>
        <p:spPr>
          <a:xfrm>
            <a:off x="503238" y="914026"/>
            <a:ext cx="3881271" cy="323165"/>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PRIORIDADES COMPETITIVAS MÁS COMUNES</a:t>
            </a:r>
          </a:p>
        </p:txBody>
      </p:sp>
      <p:sp>
        <p:nvSpPr>
          <p:cNvPr id="7" name="Rectangle 5">
            <a:extLst>
              <a:ext uri="{FF2B5EF4-FFF2-40B4-BE49-F238E27FC236}">
                <a16:creationId xmlns:a16="http://schemas.microsoft.com/office/drawing/2014/main" id="{7F294DDE-1EE9-EF44-BECB-3E4DEA039C6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57F5D89D-4FC4-1547-9138-90B92DC24F22}"/>
              </a:ext>
            </a:extLst>
          </p:cNvPr>
          <p:cNvSpPr/>
          <p:nvPr/>
        </p:nvSpPr>
        <p:spPr>
          <a:xfrm>
            <a:off x="793980" y="1332517"/>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Precios bajos.</a:t>
            </a:r>
            <a:endParaRPr lang="es-ES_tradnl" dirty="0"/>
          </a:p>
        </p:txBody>
      </p:sp>
      <p:cxnSp>
        <p:nvCxnSpPr>
          <p:cNvPr id="13" name="Conector recto 12">
            <a:extLst>
              <a:ext uri="{FF2B5EF4-FFF2-40B4-BE49-F238E27FC236}">
                <a16:creationId xmlns:a16="http://schemas.microsoft.com/office/drawing/2014/main" id="{0EF6E299-636E-0D41-B97B-D09E2986DBE6}"/>
              </a:ext>
            </a:extLst>
          </p:cNvPr>
          <p:cNvCxnSpPr>
            <a:cxnSpLocks/>
          </p:cNvCxnSpPr>
          <p:nvPr/>
        </p:nvCxnSpPr>
        <p:spPr>
          <a:xfrm>
            <a:off x="579579" y="1535387"/>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6" name="Más 15">
            <a:extLst>
              <a:ext uri="{FF2B5EF4-FFF2-40B4-BE49-F238E27FC236}">
                <a16:creationId xmlns:a16="http://schemas.microsoft.com/office/drawing/2014/main" id="{3D5ED4A8-B7C9-5749-8B35-3F0047A15860}"/>
              </a:ext>
            </a:extLst>
          </p:cNvPr>
          <p:cNvSpPr/>
          <p:nvPr/>
        </p:nvSpPr>
        <p:spPr>
          <a:xfrm>
            <a:off x="503237" y="134228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Más 17">
            <a:extLst>
              <a:ext uri="{FF2B5EF4-FFF2-40B4-BE49-F238E27FC236}">
                <a16:creationId xmlns:a16="http://schemas.microsoft.com/office/drawing/2014/main" id="{AB3FEA54-AE0F-AB46-A82D-4F932D710BE6}"/>
              </a:ext>
            </a:extLst>
          </p:cNvPr>
          <p:cNvSpPr/>
          <p:nvPr/>
        </p:nvSpPr>
        <p:spPr>
          <a:xfrm>
            <a:off x="503237" y="178198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Rectángulo 21">
            <a:extLst>
              <a:ext uri="{FF2B5EF4-FFF2-40B4-BE49-F238E27FC236}">
                <a16:creationId xmlns:a16="http://schemas.microsoft.com/office/drawing/2014/main" id="{445997A7-D876-E149-B11F-31F81F93D1A9}"/>
              </a:ext>
            </a:extLst>
          </p:cNvPr>
          <p:cNvSpPr/>
          <p:nvPr/>
        </p:nvSpPr>
        <p:spPr>
          <a:xfrm>
            <a:off x="793980" y="1745985"/>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Calidad consistente.</a:t>
            </a:r>
            <a:endParaRPr lang="es-ES_tradnl" dirty="0"/>
          </a:p>
        </p:txBody>
      </p:sp>
      <p:cxnSp>
        <p:nvCxnSpPr>
          <p:cNvPr id="23" name="Conector recto 22">
            <a:extLst>
              <a:ext uri="{FF2B5EF4-FFF2-40B4-BE49-F238E27FC236}">
                <a16:creationId xmlns:a16="http://schemas.microsoft.com/office/drawing/2014/main" id="{CD1769DF-0DE2-2B43-8BCD-1A4753F56A08}"/>
              </a:ext>
            </a:extLst>
          </p:cNvPr>
          <p:cNvCxnSpPr>
            <a:cxnSpLocks/>
          </p:cNvCxnSpPr>
          <p:nvPr/>
        </p:nvCxnSpPr>
        <p:spPr>
          <a:xfrm>
            <a:off x="579579" y="1948855"/>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4" name="Más 23">
            <a:extLst>
              <a:ext uri="{FF2B5EF4-FFF2-40B4-BE49-F238E27FC236}">
                <a16:creationId xmlns:a16="http://schemas.microsoft.com/office/drawing/2014/main" id="{F2138990-FAE4-8343-9B3C-EADB14B5F888}"/>
              </a:ext>
            </a:extLst>
          </p:cNvPr>
          <p:cNvSpPr/>
          <p:nvPr/>
        </p:nvSpPr>
        <p:spPr>
          <a:xfrm>
            <a:off x="503237" y="219545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Rectángulo 24">
            <a:extLst>
              <a:ext uri="{FF2B5EF4-FFF2-40B4-BE49-F238E27FC236}">
                <a16:creationId xmlns:a16="http://schemas.microsoft.com/office/drawing/2014/main" id="{0EC53483-E006-C541-8AAD-637F9090057C}"/>
              </a:ext>
            </a:extLst>
          </p:cNvPr>
          <p:cNvSpPr/>
          <p:nvPr/>
        </p:nvSpPr>
        <p:spPr>
          <a:xfrm>
            <a:off x="793980" y="2159453"/>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Entrega a tiempo.</a:t>
            </a:r>
            <a:endParaRPr lang="es-ES_tradnl" dirty="0"/>
          </a:p>
        </p:txBody>
      </p:sp>
      <p:cxnSp>
        <p:nvCxnSpPr>
          <p:cNvPr id="26" name="Conector recto 25">
            <a:extLst>
              <a:ext uri="{FF2B5EF4-FFF2-40B4-BE49-F238E27FC236}">
                <a16:creationId xmlns:a16="http://schemas.microsoft.com/office/drawing/2014/main" id="{45083F7C-567D-4748-812E-30583674D022}"/>
              </a:ext>
            </a:extLst>
          </p:cNvPr>
          <p:cNvCxnSpPr>
            <a:cxnSpLocks/>
          </p:cNvCxnSpPr>
          <p:nvPr/>
        </p:nvCxnSpPr>
        <p:spPr>
          <a:xfrm>
            <a:off x="579579" y="2362323"/>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27" name="Más 26">
            <a:extLst>
              <a:ext uri="{FF2B5EF4-FFF2-40B4-BE49-F238E27FC236}">
                <a16:creationId xmlns:a16="http://schemas.microsoft.com/office/drawing/2014/main" id="{9DDD4807-45CA-8549-BF5C-6A1745806F71}"/>
              </a:ext>
            </a:extLst>
          </p:cNvPr>
          <p:cNvSpPr/>
          <p:nvPr/>
        </p:nvSpPr>
        <p:spPr>
          <a:xfrm>
            <a:off x="503237" y="2608921"/>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Rectángulo 27">
            <a:extLst>
              <a:ext uri="{FF2B5EF4-FFF2-40B4-BE49-F238E27FC236}">
                <a16:creationId xmlns:a16="http://schemas.microsoft.com/office/drawing/2014/main" id="{06845C9E-DAC4-6945-9195-87E384EEE004}"/>
              </a:ext>
            </a:extLst>
          </p:cNvPr>
          <p:cNvSpPr/>
          <p:nvPr/>
        </p:nvSpPr>
        <p:spPr>
          <a:xfrm>
            <a:off x="793980" y="2572921"/>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Personalización.</a:t>
            </a:r>
            <a:endParaRPr lang="es-ES_tradnl" dirty="0"/>
          </a:p>
        </p:txBody>
      </p:sp>
      <p:cxnSp>
        <p:nvCxnSpPr>
          <p:cNvPr id="29" name="Conector recto 28">
            <a:extLst>
              <a:ext uri="{FF2B5EF4-FFF2-40B4-BE49-F238E27FC236}">
                <a16:creationId xmlns:a16="http://schemas.microsoft.com/office/drawing/2014/main" id="{D0759EDC-6420-DA4E-80FA-98F39E5ED1B6}"/>
              </a:ext>
            </a:extLst>
          </p:cNvPr>
          <p:cNvCxnSpPr>
            <a:cxnSpLocks/>
          </p:cNvCxnSpPr>
          <p:nvPr/>
        </p:nvCxnSpPr>
        <p:spPr>
          <a:xfrm>
            <a:off x="579579" y="2775791"/>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0" name="Más 29">
            <a:extLst>
              <a:ext uri="{FF2B5EF4-FFF2-40B4-BE49-F238E27FC236}">
                <a16:creationId xmlns:a16="http://schemas.microsoft.com/office/drawing/2014/main" id="{28442AE5-464F-1A43-B00B-95AFF2BB09D1}"/>
              </a:ext>
            </a:extLst>
          </p:cNvPr>
          <p:cNvSpPr/>
          <p:nvPr/>
        </p:nvSpPr>
        <p:spPr>
          <a:xfrm>
            <a:off x="503237" y="3022389"/>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Rectángulo 30">
            <a:extLst>
              <a:ext uri="{FF2B5EF4-FFF2-40B4-BE49-F238E27FC236}">
                <a16:creationId xmlns:a16="http://schemas.microsoft.com/office/drawing/2014/main" id="{2FACEB2B-7C78-B44B-994C-EFE88B8F8E9C}"/>
              </a:ext>
            </a:extLst>
          </p:cNvPr>
          <p:cNvSpPr/>
          <p:nvPr/>
        </p:nvSpPr>
        <p:spPr>
          <a:xfrm>
            <a:off x="793980" y="2986389"/>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Flexibilidad de volumen.</a:t>
            </a:r>
            <a:endParaRPr lang="es-ES_tradnl" dirty="0"/>
          </a:p>
        </p:txBody>
      </p:sp>
      <p:cxnSp>
        <p:nvCxnSpPr>
          <p:cNvPr id="32" name="Conector recto 31">
            <a:extLst>
              <a:ext uri="{FF2B5EF4-FFF2-40B4-BE49-F238E27FC236}">
                <a16:creationId xmlns:a16="http://schemas.microsoft.com/office/drawing/2014/main" id="{1A57076B-EDC4-B44C-BB58-4B5B4087DE5D}"/>
              </a:ext>
            </a:extLst>
          </p:cNvPr>
          <p:cNvCxnSpPr>
            <a:cxnSpLocks/>
          </p:cNvCxnSpPr>
          <p:nvPr/>
        </p:nvCxnSpPr>
        <p:spPr>
          <a:xfrm>
            <a:off x="579579" y="3189259"/>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3" name="Más 32">
            <a:extLst>
              <a:ext uri="{FF2B5EF4-FFF2-40B4-BE49-F238E27FC236}">
                <a16:creationId xmlns:a16="http://schemas.microsoft.com/office/drawing/2014/main" id="{8F768258-CA7D-5F4C-8722-8AA633229510}"/>
              </a:ext>
            </a:extLst>
          </p:cNvPr>
          <p:cNvSpPr/>
          <p:nvPr/>
        </p:nvSpPr>
        <p:spPr>
          <a:xfrm>
            <a:off x="503237" y="3435857"/>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4" name="Rectángulo 33">
            <a:extLst>
              <a:ext uri="{FF2B5EF4-FFF2-40B4-BE49-F238E27FC236}">
                <a16:creationId xmlns:a16="http://schemas.microsoft.com/office/drawing/2014/main" id="{537647B2-9A49-9A40-ACF6-B7E0D7753AB0}"/>
              </a:ext>
            </a:extLst>
          </p:cNvPr>
          <p:cNvSpPr/>
          <p:nvPr/>
        </p:nvSpPr>
        <p:spPr>
          <a:xfrm>
            <a:off x="793980" y="3399857"/>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Responsabilidad social.</a:t>
            </a:r>
            <a:endParaRPr lang="es-ES_tradnl" dirty="0"/>
          </a:p>
        </p:txBody>
      </p:sp>
      <p:cxnSp>
        <p:nvCxnSpPr>
          <p:cNvPr id="35" name="Conector recto 34">
            <a:extLst>
              <a:ext uri="{FF2B5EF4-FFF2-40B4-BE49-F238E27FC236}">
                <a16:creationId xmlns:a16="http://schemas.microsoft.com/office/drawing/2014/main" id="{107A2C1D-CC08-FA47-9DA7-948F119575C0}"/>
              </a:ext>
            </a:extLst>
          </p:cNvPr>
          <p:cNvCxnSpPr>
            <a:cxnSpLocks/>
          </p:cNvCxnSpPr>
          <p:nvPr/>
        </p:nvCxnSpPr>
        <p:spPr>
          <a:xfrm>
            <a:off x="579579" y="3602727"/>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6" name="Más 35">
            <a:extLst>
              <a:ext uri="{FF2B5EF4-FFF2-40B4-BE49-F238E27FC236}">
                <a16:creationId xmlns:a16="http://schemas.microsoft.com/office/drawing/2014/main" id="{AEAF3353-1EE9-BD42-881E-57C74B616214}"/>
              </a:ext>
            </a:extLst>
          </p:cNvPr>
          <p:cNvSpPr/>
          <p:nvPr/>
        </p:nvSpPr>
        <p:spPr>
          <a:xfrm>
            <a:off x="503237" y="3849325"/>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7" name="Rectángulo 36">
            <a:extLst>
              <a:ext uri="{FF2B5EF4-FFF2-40B4-BE49-F238E27FC236}">
                <a16:creationId xmlns:a16="http://schemas.microsoft.com/office/drawing/2014/main" id="{C2511793-9889-9446-A14C-452EB6E35A1E}"/>
              </a:ext>
            </a:extLst>
          </p:cNvPr>
          <p:cNvSpPr/>
          <p:nvPr/>
        </p:nvSpPr>
        <p:spPr>
          <a:xfrm>
            <a:off x="793980" y="3813325"/>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Seguridad de los trabajadores.</a:t>
            </a:r>
            <a:endParaRPr lang="es-ES_tradnl" dirty="0"/>
          </a:p>
        </p:txBody>
      </p:sp>
      <p:cxnSp>
        <p:nvCxnSpPr>
          <p:cNvPr id="38" name="Conector recto 37">
            <a:extLst>
              <a:ext uri="{FF2B5EF4-FFF2-40B4-BE49-F238E27FC236}">
                <a16:creationId xmlns:a16="http://schemas.microsoft.com/office/drawing/2014/main" id="{71816DA1-CC8F-F945-931C-52808D64842C}"/>
              </a:ext>
            </a:extLst>
          </p:cNvPr>
          <p:cNvCxnSpPr>
            <a:cxnSpLocks/>
          </p:cNvCxnSpPr>
          <p:nvPr/>
        </p:nvCxnSpPr>
        <p:spPr>
          <a:xfrm>
            <a:off x="579579" y="4016195"/>
            <a:ext cx="0" cy="221852"/>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39" name="Más 38">
            <a:extLst>
              <a:ext uri="{FF2B5EF4-FFF2-40B4-BE49-F238E27FC236}">
                <a16:creationId xmlns:a16="http://schemas.microsoft.com/office/drawing/2014/main" id="{5E93FA6C-8B33-A243-827E-289D6E40BBDB}"/>
              </a:ext>
            </a:extLst>
          </p:cNvPr>
          <p:cNvSpPr/>
          <p:nvPr/>
        </p:nvSpPr>
        <p:spPr>
          <a:xfrm>
            <a:off x="503237" y="4262793"/>
            <a:ext cx="152683" cy="152683"/>
          </a:xfrm>
          <a:prstGeom prst="mathPlus">
            <a:avLst>
              <a:gd name="adj1" fmla="val 15202"/>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40" name="Rectángulo 39">
            <a:extLst>
              <a:ext uri="{FF2B5EF4-FFF2-40B4-BE49-F238E27FC236}">
                <a16:creationId xmlns:a16="http://schemas.microsoft.com/office/drawing/2014/main" id="{E1AEF1E8-20A1-9644-BC94-75FA6E226531}"/>
              </a:ext>
            </a:extLst>
          </p:cNvPr>
          <p:cNvSpPr/>
          <p:nvPr/>
        </p:nvSpPr>
        <p:spPr>
          <a:xfrm>
            <a:off x="793980" y="4226793"/>
            <a:ext cx="3598625" cy="215444"/>
          </a:xfrm>
          <a:prstGeom prst="rect">
            <a:avLst/>
          </a:prstGeom>
        </p:spPr>
        <p:txBody>
          <a:bodyPr wrap="square" lIns="0" tIns="0" rIns="0" bIns="0">
            <a:spAutoFit/>
          </a:bodyPr>
          <a:lstStyle/>
          <a:p>
            <a:pPr marL="11112" marR="0" lvl="0" algn="l" rtl="0">
              <a:spcBef>
                <a:spcPts val="0"/>
              </a:spcBef>
              <a:spcAft>
                <a:spcPts val="0"/>
              </a:spcAft>
              <a:buClr>
                <a:schemeClr val="dk1"/>
              </a:buClr>
              <a:buSzPts val="1600"/>
            </a:pPr>
            <a:r>
              <a:rPr lang="es-ES_tradnl" dirty="0">
                <a:solidFill>
                  <a:schemeClr val="dk1"/>
                </a:solidFill>
                <a:latin typeface="Calibri"/>
                <a:ea typeface="Calibri"/>
                <a:cs typeface="Calibri"/>
                <a:sym typeface="Calibri"/>
              </a:rPr>
              <a:t>Servicio al cliente.</a:t>
            </a:r>
            <a:endParaRPr lang="es-ES_tradn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9" name="Google Shape;149;p11"/>
          <p:cNvSpPr txBox="1"/>
          <p:nvPr/>
        </p:nvSpPr>
        <p:spPr>
          <a:xfrm>
            <a:off x="511341" y="925339"/>
            <a:ext cx="4060659" cy="1800493"/>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ESTRATEGIA SCM PARA UN SUPERMERCADO</a:t>
            </a:r>
            <a:endParaRPr lang="es-ES_tradnl" sz="1600" dirty="0">
              <a:solidFill>
                <a:schemeClr val="dk1"/>
              </a:solidFill>
              <a:latin typeface="Calibri"/>
              <a:ea typeface="Calibri"/>
              <a:cs typeface="Calibri"/>
              <a:sym typeface="Calibri"/>
            </a:endParaRPr>
          </a:p>
          <a:p>
            <a:pPr marL="11112" marR="0" lvl="0" algn="l" rtl="0">
              <a:spcBef>
                <a:spcPts val="0"/>
              </a:spcBef>
              <a:spcAft>
                <a:spcPts val="0"/>
              </a:spcAft>
              <a:buClr>
                <a:schemeClr val="dk1"/>
              </a:buClr>
              <a:buSzPts val="1600"/>
            </a:pPr>
            <a:r>
              <a:rPr lang="es-ES_tradnl" sz="1600" b="1" dirty="0">
                <a:solidFill>
                  <a:schemeClr val="dk1"/>
                </a:solidFill>
                <a:latin typeface="Calibri"/>
                <a:ea typeface="Calibri"/>
                <a:cs typeface="Calibri"/>
                <a:sym typeface="Calibri"/>
              </a:rPr>
              <a:t>Objetivo del Supermercado:</a:t>
            </a:r>
            <a:endParaRPr lang="es-ES_tradnl" b="1" dirty="0"/>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1112" marR="0" lvl="0" algn="l" rtl="0">
              <a:spcBef>
                <a:spcPts val="0"/>
              </a:spcBef>
              <a:spcAft>
                <a:spcPts val="0"/>
              </a:spcAft>
              <a:buClr>
                <a:schemeClr val="dk1"/>
              </a:buClr>
              <a:buSzPts val="1600"/>
            </a:pPr>
            <a:r>
              <a:rPr lang="es-ES_tradnl" sz="1600" b="1" dirty="0">
                <a:solidFill>
                  <a:schemeClr val="dk1"/>
                </a:solidFill>
                <a:latin typeface="Calibri"/>
                <a:ea typeface="Calibri"/>
                <a:cs typeface="Calibri"/>
                <a:sym typeface="Calibri"/>
              </a:rPr>
              <a:t>Estrategia del Supermercado:</a:t>
            </a:r>
            <a:endParaRPr lang="es-ES_tradnl" b="1" dirty="0"/>
          </a:p>
        </p:txBody>
      </p:sp>
      <p:sp>
        <p:nvSpPr>
          <p:cNvPr id="7" name="Rectangle 5">
            <a:extLst>
              <a:ext uri="{FF2B5EF4-FFF2-40B4-BE49-F238E27FC236}">
                <a16:creationId xmlns:a16="http://schemas.microsoft.com/office/drawing/2014/main" id="{FB002FEB-AC46-7F40-B600-E28CF6E4E67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571CBCDC-A9F1-144E-B1CC-38445CD82FC7}"/>
              </a:ext>
            </a:extLst>
          </p:cNvPr>
          <p:cNvPicPr>
            <a:picLocks noChangeAspect="1"/>
          </p:cNvPicPr>
          <p:nvPr/>
        </p:nvPicPr>
        <p:blipFill>
          <a:blip r:embed="rId3"/>
          <a:stretch>
            <a:fillRect/>
          </a:stretch>
        </p:blipFill>
        <p:spPr>
          <a:xfrm>
            <a:off x="4751388" y="919105"/>
            <a:ext cx="3924300" cy="2942210"/>
          </a:xfrm>
          <a:prstGeom prst="rect">
            <a:avLst/>
          </a:prstGeom>
        </p:spPr>
      </p:pic>
      <p:grpSp>
        <p:nvGrpSpPr>
          <p:cNvPr id="6" name="Grupo 5">
            <a:extLst>
              <a:ext uri="{FF2B5EF4-FFF2-40B4-BE49-F238E27FC236}">
                <a16:creationId xmlns:a16="http://schemas.microsoft.com/office/drawing/2014/main" id="{E8A53CC4-F9AD-CA45-BB3A-5C0C17034D44}"/>
              </a:ext>
            </a:extLst>
          </p:cNvPr>
          <p:cNvGrpSpPr/>
          <p:nvPr/>
        </p:nvGrpSpPr>
        <p:grpSpPr>
          <a:xfrm>
            <a:off x="5262732" y="4047638"/>
            <a:ext cx="2901611" cy="998136"/>
            <a:chOff x="5304730" y="3611632"/>
            <a:chExt cx="2901611" cy="998136"/>
          </a:xfrm>
        </p:grpSpPr>
        <p:pic>
          <p:nvPicPr>
            <p:cNvPr id="3" name="Imagen 2">
              <a:extLst>
                <a:ext uri="{FF2B5EF4-FFF2-40B4-BE49-F238E27FC236}">
                  <a16:creationId xmlns:a16="http://schemas.microsoft.com/office/drawing/2014/main" id="{2D879E95-B7CE-764A-A2AF-8475F9CC7CA0}"/>
                </a:ext>
              </a:extLst>
            </p:cNvPr>
            <p:cNvPicPr>
              <a:picLocks noChangeAspect="1"/>
            </p:cNvPicPr>
            <p:nvPr/>
          </p:nvPicPr>
          <p:blipFill>
            <a:blip r:embed="rId4"/>
            <a:stretch>
              <a:fillRect/>
            </a:stretch>
          </p:blipFill>
          <p:spPr>
            <a:xfrm>
              <a:off x="5304730" y="3611632"/>
              <a:ext cx="2901611" cy="862914"/>
            </a:xfrm>
            <a:prstGeom prst="rect">
              <a:avLst/>
            </a:prstGeom>
          </p:spPr>
        </p:pic>
        <p:sp>
          <p:nvSpPr>
            <p:cNvPr id="10" name="Google Shape;149;p11">
              <a:extLst>
                <a:ext uri="{FF2B5EF4-FFF2-40B4-BE49-F238E27FC236}">
                  <a16:creationId xmlns:a16="http://schemas.microsoft.com/office/drawing/2014/main" id="{071F1834-E6D1-4349-A0A5-AC91A6B08FA4}"/>
                </a:ext>
              </a:extLst>
            </p:cNvPr>
            <p:cNvSpPr txBox="1"/>
            <p:nvPr/>
          </p:nvSpPr>
          <p:spPr>
            <a:xfrm>
              <a:off x="5353176" y="4363547"/>
              <a:ext cx="2749255" cy="246221"/>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 sz="1600" b="1" i="1" dirty="0">
                  <a:solidFill>
                    <a:schemeClr val="dk1"/>
                  </a:solidFill>
                  <a:latin typeface="Calibri"/>
                  <a:ea typeface="Calibri"/>
                  <a:cs typeface="Calibri"/>
                  <a:sym typeface="Calibri"/>
                </a:rPr>
                <a:t>Donde comprar es un placer</a:t>
              </a:r>
              <a:endParaRPr sz="1600" i="1" dirty="0"/>
            </a:p>
          </p:txBody>
        </p:sp>
      </p:grpSp>
      <p:sp>
        <p:nvSpPr>
          <p:cNvPr id="14" name="Rectángulo 13">
            <a:extLst>
              <a:ext uri="{FF2B5EF4-FFF2-40B4-BE49-F238E27FC236}">
                <a16:creationId xmlns:a16="http://schemas.microsoft.com/office/drawing/2014/main" id="{8FFA2BC6-8EB8-0747-A885-4C57EFCAA612}"/>
              </a:ext>
            </a:extLst>
          </p:cNvPr>
          <p:cNvSpPr/>
          <p:nvPr/>
        </p:nvSpPr>
        <p:spPr>
          <a:xfrm>
            <a:off x="1340217" y="1620483"/>
            <a:ext cx="1760263" cy="215444"/>
          </a:xfrm>
          <a:prstGeom prst="rect">
            <a:avLst/>
          </a:prstGeom>
        </p:spPr>
        <p:txBody>
          <a:bodyPr wrap="square" lIns="0" tIns="0" rIns="0" bIns="0">
            <a:spAutoFit/>
          </a:bodyPr>
          <a:lstStyle/>
          <a:p>
            <a:pPr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Reducción de costos.</a:t>
            </a:r>
            <a:endParaRPr lang="es-ES_tradnl" dirty="0"/>
          </a:p>
        </p:txBody>
      </p:sp>
      <p:sp>
        <p:nvSpPr>
          <p:cNvPr id="15" name="Rectángulo 14">
            <a:extLst>
              <a:ext uri="{FF2B5EF4-FFF2-40B4-BE49-F238E27FC236}">
                <a16:creationId xmlns:a16="http://schemas.microsoft.com/office/drawing/2014/main" id="{AA005A23-D401-3E45-99F8-21ED7421818A}"/>
              </a:ext>
            </a:extLst>
          </p:cNvPr>
          <p:cNvSpPr/>
          <p:nvPr/>
        </p:nvSpPr>
        <p:spPr>
          <a:xfrm>
            <a:off x="565741" y="1552434"/>
            <a:ext cx="400819" cy="338554"/>
          </a:xfrm>
          <a:prstGeom prst="rect">
            <a:avLst/>
          </a:prstGeom>
          <a:noFill/>
        </p:spPr>
        <p:txBody>
          <a:bodyPr wrap="square" lIns="0" tIns="0" rIns="0" bIns="0">
            <a:spAutoFit/>
          </a:bodyPr>
          <a:lstStyle/>
          <a:p>
            <a:pPr algn="r"/>
            <a:r>
              <a:rPr lang="es-ES" sz="2200" b="1" dirty="0">
                <a:solidFill>
                  <a:srgbClr val="EE4639"/>
                </a:solidFill>
                <a:latin typeface="Calibri" charset="0"/>
                <a:ea typeface="Calibri" charset="0"/>
                <a:cs typeface="Calibri" charset="0"/>
              </a:rPr>
              <a:t>01</a:t>
            </a:r>
            <a:endParaRPr lang="es-PE" sz="2200" b="1" dirty="0">
              <a:solidFill>
                <a:srgbClr val="EE4639"/>
              </a:solidFill>
              <a:latin typeface="Calibri" charset="0"/>
              <a:ea typeface="Calibri" charset="0"/>
              <a:cs typeface="Calibri" charset="0"/>
            </a:endParaRPr>
          </a:p>
        </p:txBody>
      </p:sp>
      <p:cxnSp>
        <p:nvCxnSpPr>
          <p:cNvPr id="16" name="Conector recto 15">
            <a:extLst>
              <a:ext uri="{FF2B5EF4-FFF2-40B4-BE49-F238E27FC236}">
                <a16:creationId xmlns:a16="http://schemas.microsoft.com/office/drawing/2014/main" id="{1169783F-3AD1-B84F-8C53-0FE58DDF3D58}"/>
              </a:ext>
            </a:extLst>
          </p:cNvPr>
          <p:cNvCxnSpPr>
            <a:cxnSpLocks/>
            <a:endCxn id="30" idx="4"/>
          </p:cNvCxnSpPr>
          <p:nvPr/>
        </p:nvCxnSpPr>
        <p:spPr>
          <a:xfrm flipH="1">
            <a:off x="1121765" y="1678350"/>
            <a:ext cx="2" cy="446745"/>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12871B09-504F-394F-B744-99927D6133E9}"/>
              </a:ext>
            </a:extLst>
          </p:cNvPr>
          <p:cNvSpPr/>
          <p:nvPr/>
        </p:nvSpPr>
        <p:spPr>
          <a:xfrm>
            <a:off x="565741" y="1917399"/>
            <a:ext cx="400819" cy="338554"/>
          </a:xfrm>
          <a:prstGeom prst="rect">
            <a:avLst/>
          </a:prstGeom>
          <a:noFill/>
        </p:spPr>
        <p:txBody>
          <a:bodyPr wrap="square" lIns="0" tIns="0" rIns="0" bIns="0">
            <a:spAutoFit/>
          </a:bodyPr>
          <a:lstStyle/>
          <a:p>
            <a:pPr algn="r"/>
            <a:r>
              <a:rPr lang="es-ES" sz="2200" b="1" dirty="0">
                <a:solidFill>
                  <a:srgbClr val="EE4639"/>
                </a:solidFill>
                <a:latin typeface="Calibri" charset="0"/>
                <a:ea typeface="Calibri" charset="0"/>
                <a:cs typeface="Calibri" charset="0"/>
              </a:rPr>
              <a:t>02</a:t>
            </a:r>
            <a:endParaRPr lang="es-PE" sz="2200" b="1" dirty="0">
              <a:solidFill>
                <a:srgbClr val="EE4639"/>
              </a:solidFill>
              <a:latin typeface="Calibri" charset="0"/>
              <a:ea typeface="Calibri" charset="0"/>
              <a:cs typeface="Calibri" charset="0"/>
            </a:endParaRPr>
          </a:p>
        </p:txBody>
      </p:sp>
      <p:sp>
        <p:nvSpPr>
          <p:cNvPr id="19" name="Rectángulo 18">
            <a:extLst>
              <a:ext uri="{FF2B5EF4-FFF2-40B4-BE49-F238E27FC236}">
                <a16:creationId xmlns:a16="http://schemas.microsoft.com/office/drawing/2014/main" id="{2ECF863F-8FB1-E84D-B5ED-BBE03CADD978}"/>
              </a:ext>
            </a:extLst>
          </p:cNvPr>
          <p:cNvSpPr/>
          <p:nvPr/>
        </p:nvSpPr>
        <p:spPr>
          <a:xfrm>
            <a:off x="1340217" y="1958239"/>
            <a:ext cx="1760259" cy="215444"/>
          </a:xfrm>
          <a:prstGeom prst="rect">
            <a:avLst/>
          </a:prstGeom>
        </p:spPr>
        <p:txBody>
          <a:bodyPr wrap="square" lIns="0" tIns="0" rIns="0" bIns="0">
            <a:spAutoFit/>
          </a:bodyPr>
          <a:lstStyle/>
          <a:p>
            <a:pPr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Incrementar las ventas.</a:t>
            </a:r>
            <a:endParaRPr lang="es-ES_tradnl" dirty="0"/>
          </a:p>
        </p:txBody>
      </p:sp>
      <p:grpSp>
        <p:nvGrpSpPr>
          <p:cNvPr id="21" name="Agrupar 29">
            <a:extLst>
              <a:ext uri="{FF2B5EF4-FFF2-40B4-BE49-F238E27FC236}">
                <a16:creationId xmlns:a16="http://schemas.microsoft.com/office/drawing/2014/main" id="{0F165713-E24B-0841-9DCF-9CAEA619B10A}"/>
              </a:ext>
            </a:extLst>
          </p:cNvPr>
          <p:cNvGrpSpPr/>
          <p:nvPr/>
        </p:nvGrpSpPr>
        <p:grpSpPr>
          <a:xfrm>
            <a:off x="1051370" y="1656473"/>
            <a:ext cx="140792" cy="140258"/>
            <a:chOff x="3427964" y="2244682"/>
            <a:chExt cx="225891" cy="225034"/>
          </a:xfrm>
        </p:grpSpPr>
        <p:sp>
          <p:nvSpPr>
            <p:cNvPr id="22" name="Elipse 21">
              <a:extLst>
                <a:ext uri="{FF2B5EF4-FFF2-40B4-BE49-F238E27FC236}">
                  <a16:creationId xmlns:a16="http://schemas.microsoft.com/office/drawing/2014/main" id="{8E1F3D81-9E29-0F49-A555-A5FEE6CAEDA2}"/>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Elipse 22">
              <a:extLst>
                <a:ext uri="{FF2B5EF4-FFF2-40B4-BE49-F238E27FC236}">
                  <a16:creationId xmlns:a16="http://schemas.microsoft.com/office/drawing/2014/main" id="{40FF7517-485F-9D46-B795-B5B4566AFBDA}"/>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8" name="Agrupar 29">
            <a:extLst>
              <a:ext uri="{FF2B5EF4-FFF2-40B4-BE49-F238E27FC236}">
                <a16:creationId xmlns:a16="http://schemas.microsoft.com/office/drawing/2014/main" id="{FA68E15A-ACCC-9143-948E-BBD3909E98E7}"/>
              </a:ext>
            </a:extLst>
          </p:cNvPr>
          <p:cNvGrpSpPr/>
          <p:nvPr/>
        </p:nvGrpSpPr>
        <p:grpSpPr>
          <a:xfrm>
            <a:off x="1051370" y="2018493"/>
            <a:ext cx="140792" cy="140258"/>
            <a:chOff x="3427964" y="2244682"/>
            <a:chExt cx="225891" cy="225034"/>
          </a:xfrm>
        </p:grpSpPr>
        <p:sp>
          <p:nvSpPr>
            <p:cNvPr id="29" name="Elipse 28">
              <a:extLst>
                <a:ext uri="{FF2B5EF4-FFF2-40B4-BE49-F238E27FC236}">
                  <a16:creationId xmlns:a16="http://schemas.microsoft.com/office/drawing/2014/main" id="{5A4B4A8A-5F78-0440-AF85-F3F498662D11}"/>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Elipse 29">
              <a:extLst>
                <a:ext uri="{FF2B5EF4-FFF2-40B4-BE49-F238E27FC236}">
                  <a16:creationId xmlns:a16="http://schemas.microsoft.com/office/drawing/2014/main" id="{35F95732-F894-EC4B-997F-46BEC8C8F00F}"/>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43" name="Rectángulo 42">
            <a:extLst>
              <a:ext uri="{FF2B5EF4-FFF2-40B4-BE49-F238E27FC236}">
                <a16:creationId xmlns:a16="http://schemas.microsoft.com/office/drawing/2014/main" id="{38EDAAE2-3AD4-5942-AC3C-9F89A31A3E00}"/>
              </a:ext>
            </a:extLst>
          </p:cNvPr>
          <p:cNvSpPr/>
          <p:nvPr/>
        </p:nvSpPr>
        <p:spPr>
          <a:xfrm>
            <a:off x="1340217" y="2840247"/>
            <a:ext cx="2941111" cy="215444"/>
          </a:xfrm>
          <a:prstGeom prst="rect">
            <a:avLst/>
          </a:prstGeom>
        </p:spPr>
        <p:txBody>
          <a:bodyPr wrap="square" lIns="0" tIns="0" rIns="0" bIns="0">
            <a:spAutoFit/>
          </a:bodyPr>
          <a:lstStyle/>
          <a:p>
            <a:pPr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Negociar descuentos con proveedores.</a:t>
            </a:r>
            <a:endParaRPr lang="es-ES_tradnl" dirty="0"/>
          </a:p>
        </p:txBody>
      </p:sp>
      <p:sp>
        <p:nvSpPr>
          <p:cNvPr id="44" name="Rectángulo 43">
            <a:extLst>
              <a:ext uri="{FF2B5EF4-FFF2-40B4-BE49-F238E27FC236}">
                <a16:creationId xmlns:a16="http://schemas.microsoft.com/office/drawing/2014/main" id="{A6759D05-5D35-FD4A-B6B0-E60726F50437}"/>
              </a:ext>
            </a:extLst>
          </p:cNvPr>
          <p:cNvSpPr/>
          <p:nvPr/>
        </p:nvSpPr>
        <p:spPr>
          <a:xfrm>
            <a:off x="565741" y="2772198"/>
            <a:ext cx="400819" cy="338554"/>
          </a:xfrm>
          <a:prstGeom prst="rect">
            <a:avLst/>
          </a:prstGeom>
          <a:noFill/>
        </p:spPr>
        <p:txBody>
          <a:bodyPr wrap="square" lIns="0" tIns="0" rIns="0" bIns="0">
            <a:spAutoFit/>
          </a:bodyPr>
          <a:lstStyle/>
          <a:p>
            <a:pPr algn="r"/>
            <a:r>
              <a:rPr lang="es-ES" sz="2200" b="1" dirty="0">
                <a:solidFill>
                  <a:srgbClr val="EE4639"/>
                </a:solidFill>
                <a:latin typeface="Calibri" charset="0"/>
                <a:ea typeface="Calibri" charset="0"/>
                <a:cs typeface="Calibri" charset="0"/>
              </a:rPr>
              <a:t>01</a:t>
            </a:r>
            <a:endParaRPr lang="es-PE" sz="2200" b="1" dirty="0">
              <a:solidFill>
                <a:srgbClr val="EE4639"/>
              </a:solidFill>
              <a:latin typeface="Calibri" charset="0"/>
              <a:ea typeface="Calibri" charset="0"/>
              <a:cs typeface="Calibri" charset="0"/>
            </a:endParaRPr>
          </a:p>
        </p:txBody>
      </p:sp>
      <p:cxnSp>
        <p:nvCxnSpPr>
          <p:cNvPr id="45" name="Conector recto 44">
            <a:extLst>
              <a:ext uri="{FF2B5EF4-FFF2-40B4-BE49-F238E27FC236}">
                <a16:creationId xmlns:a16="http://schemas.microsoft.com/office/drawing/2014/main" id="{3A596B19-2AC1-B644-B404-ACEDBC544D2E}"/>
              </a:ext>
            </a:extLst>
          </p:cNvPr>
          <p:cNvCxnSpPr>
            <a:cxnSpLocks/>
            <a:endCxn id="53" idx="4"/>
          </p:cNvCxnSpPr>
          <p:nvPr/>
        </p:nvCxnSpPr>
        <p:spPr>
          <a:xfrm flipH="1">
            <a:off x="1121765" y="2898114"/>
            <a:ext cx="2" cy="446745"/>
          </a:xfrm>
          <a:prstGeom prst="line">
            <a:avLst/>
          </a:prstGeom>
          <a:ln w="12700">
            <a:solidFill>
              <a:srgbClr val="EE4639"/>
            </a:solidFill>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id="{7212C082-BC20-BA4D-A2DF-991EF1AE3BEF}"/>
              </a:ext>
            </a:extLst>
          </p:cNvPr>
          <p:cNvSpPr/>
          <p:nvPr/>
        </p:nvSpPr>
        <p:spPr>
          <a:xfrm>
            <a:off x="565741" y="3137163"/>
            <a:ext cx="400819" cy="338554"/>
          </a:xfrm>
          <a:prstGeom prst="rect">
            <a:avLst/>
          </a:prstGeom>
          <a:noFill/>
        </p:spPr>
        <p:txBody>
          <a:bodyPr wrap="square" lIns="0" tIns="0" rIns="0" bIns="0">
            <a:spAutoFit/>
          </a:bodyPr>
          <a:lstStyle/>
          <a:p>
            <a:pPr algn="r"/>
            <a:r>
              <a:rPr lang="es-ES" sz="2200" b="1" dirty="0">
                <a:solidFill>
                  <a:srgbClr val="EE4639"/>
                </a:solidFill>
                <a:latin typeface="Calibri" charset="0"/>
                <a:ea typeface="Calibri" charset="0"/>
                <a:cs typeface="Calibri" charset="0"/>
              </a:rPr>
              <a:t>02</a:t>
            </a:r>
            <a:endParaRPr lang="es-PE" sz="2200" b="1" dirty="0">
              <a:solidFill>
                <a:srgbClr val="EE4639"/>
              </a:solidFill>
              <a:latin typeface="Calibri" charset="0"/>
              <a:ea typeface="Calibri" charset="0"/>
              <a:cs typeface="Calibri" charset="0"/>
            </a:endParaRPr>
          </a:p>
        </p:txBody>
      </p:sp>
      <p:sp>
        <p:nvSpPr>
          <p:cNvPr id="47" name="Rectángulo 46">
            <a:extLst>
              <a:ext uri="{FF2B5EF4-FFF2-40B4-BE49-F238E27FC236}">
                <a16:creationId xmlns:a16="http://schemas.microsoft.com/office/drawing/2014/main" id="{A0964739-9653-C64C-8965-2D7B502D6DAF}"/>
              </a:ext>
            </a:extLst>
          </p:cNvPr>
          <p:cNvSpPr/>
          <p:nvPr/>
        </p:nvSpPr>
        <p:spPr>
          <a:xfrm>
            <a:off x="1340217" y="3178003"/>
            <a:ext cx="2844217" cy="430887"/>
          </a:xfrm>
          <a:prstGeom prst="rect">
            <a:avLst/>
          </a:prstGeom>
        </p:spPr>
        <p:txBody>
          <a:bodyPr wrap="square" lIns="0" tIns="0" rIns="0" bIns="0">
            <a:spAutoFit/>
          </a:bodyPr>
          <a:lstStyle/>
          <a:p>
            <a:pPr marR="0" lvl="0" algn="l" rtl="0">
              <a:spcBef>
                <a:spcPts val="0"/>
              </a:spcBef>
              <a:spcAft>
                <a:spcPts val="0"/>
              </a:spcAft>
              <a:buClr>
                <a:schemeClr val="dk1"/>
              </a:buClr>
              <a:buSzPts val="1600"/>
            </a:pPr>
            <a:r>
              <a:rPr lang="es-ES_tradnl" sz="1400" dirty="0">
                <a:solidFill>
                  <a:schemeClr val="dk1"/>
                </a:solidFill>
                <a:latin typeface="Calibri"/>
                <a:ea typeface="Calibri"/>
                <a:cs typeface="Calibri"/>
                <a:sym typeface="Calibri"/>
              </a:rPr>
              <a:t>Realizar campañas promocionales con Puntos BONUS.</a:t>
            </a:r>
            <a:endParaRPr lang="es-ES_tradnl" dirty="0"/>
          </a:p>
        </p:txBody>
      </p:sp>
      <p:grpSp>
        <p:nvGrpSpPr>
          <p:cNvPr id="48" name="Agrupar 29">
            <a:extLst>
              <a:ext uri="{FF2B5EF4-FFF2-40B4-BE49-F238E27FC236}">
                <a16:creationId xmlns:a16="http://schemas.microsoft.com/office/drawing/2014/main" id="{9B24EB0B-C869-174C-9561-02212543698C}"/>
              </a:ext>
            </a:extLst>
          </p:cNvPr>
          <p:cNvGrpSpPr/>
          <p:nvPr/>
        </p:nvGrpSpPr>
        <p:grpSpPr>
          <a:xfrm>
            <a:off x="1051370" y="2876237"/>
            <a:ext cx="140792" cy="140258"/>
            <a:chOff x="3427964" y="2244682"/>
            <a:chExt cx="225891" cy="225034"/>
          </a:xfrm>
        </p:grpSpPr>
        <p:sp>
          <p:nvSpPr>
            <p:cNvPr id="49" name="Elipse 48">
              <a:extLst>
                <a:ext uri="{FF2B5EF4-FFF2-40B4-BE49-F238E27FC236}">
                  <a16:creationId xmlns:a16="http://schemas.microsoft.com/office/drawing/2014/main" id="{DEF16D63-2723-CF45-9BA8-696D1A920309}"/>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0" name="Elipse 49">
              <a:extLst>
                <a:ext uri="{FF2B5EF4-FFF2-40B4-BE49-F238E27FC236}">
                  <a16:creationId xmlns:a16="http://schemas.microsoft.com/office/drawing/2014/main" id="{03FADFC0-48EA-0B4D-8EEF-8E3DF33ECC08}"/>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51" name="Agrupar 29">
            <a:extLst>
              <a:ext uri="{FF2B5EF4-FFF2-40B4-BE49-F238E27FC236}">
                <a16:creationId xmlns:a16="http://schemas.microsoft.com/office/drawing/2014/main" id="{7B801466-3B18-D540-AE76-9B393B02E05A}"/>
              </a:ext>
            </a:extLst>
          </p:cNvPr>
          <p:cNvGrpSpPr/>
          <p:nvPr/>
        </p:nvGrpSpPr>
        <p:grpSpPr>
          <a:xfrm>
            <a:off x="1051370" y="3238257"/>
            <a:ext cx="140792" cy="140258"/>
            <a:chOff x="3427964" y="2244682"/>
            <a:chExt cx="225891" cy="225034"/>
          </a:xfrm>
        </p:grpSpPr>
        <p:sp>
          <p:nvSpPr>
            <p:cNvPr id="52" name="Elipse 51">
              <a:extLst>
                <a:ext uri="{FF2B5EF4-FFF2-40B4-BE49-F238E27FC236}">
                  <a16:creationId xmlns:a16="http://schemas.microsoft.com/office/drawing/2014/main" id="{1CA94FF8-EA3F-AD40-8582-F269E448218B}"/>
                </a:ext>
              </a:extLst>
            </p:cNvPr>
            <p:cNvSpPr/>
            <p:nvPr/>
          </p:nvSpPr>
          <p:spPr>
            <a:xfrm>
              <a:off x="3427964" y="2244682"/>
              <a:ext cx="225891" cy="225034"/>
            </a:xfrm>
            <a:prstGeom prst="ellipse">
              <a:avLst/>
            </a:prstGeom>
            <a:solidFill>
              <a:schemeClr val="bg1"/>
            </a:solidFill>
            <a:ln w="19050">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3" name="Elipse 52">
              <a:extLst>
                <a:ext uri="{FF2B5EF4-FFF2-40B4-BE49-F238E27FC236}">
                  <a16:creationId xmlns:a16="http://schemas.microsoft.com/office/drawing/2014/main" id="{916B6E62-0BBB-3E49-8D4B-0845AC01775A}"/>
                </a:ext>
              </a:extLst>
            </p:cNvPr>
            <p:cNvSpPr/>
            <p:nvPr/>
          </p:nvSpPr>
          <p:spPr>
            <a:xfrm>
              <a:off x="3482167" y="2298680"/>
              <a:ext cx="117483" cy="117037"/>
            </a:xfrm>
            <a:prstGeom prst="ellipse">
              <a:avLst/>
            </a:prstGeom>
            <a:solidFill>
              <a:srgbClr val="EE46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ángulo 3">
            <a:extLst>
              <a:ext uri="{FF2B5EF4-FFF2-40B4-BE49-F238E27FC236}">
                <a16:creationId xmlns:a16="http://schemas.microsoft.com/office/drawing/2014/main" id="{2E354DEE-E7CA-D34A-A984-AF2C2E56DE5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D34D1AD5-BE90-2546-9160-9FC397CAC2F4}"/>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MATRIZ DE CONTROL DE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LA CADENA DE SUMINISTROS</a:t>
            </a:r>
          </a:p>
        </p:txBody>
      </p:sp>
      <p:pic>
        <p:nvPicPr>
          <p:cNvPr id="6" name="Imagen 5">
            <a:extLst>
              <a:ext uri="{FF2B5EF4-FFF2-40B4-BE49-F238E27FC236}">
                <a16:creationId xmlns:a16="http://schemas.microsoft.com/office/drawing/2014/main" id="{ACA57A58-B020-BD4D-9CC6-D41E1CB1B9AA}"/>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73" name="Google Shape;173;p13"/>
          <p:cNvSpPr txBox="1"/>
          <p:nvPr/>
        </p:nvSpPr>
        <p:spPr>
          <a:xfrm>
            <a:off x="511342" y="925339"/>
            <a:ext cx="3881272"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MEDICIÓN DE DESEMPEÑO DE ESTRATEGIA</a:t>
            </a:r>
            <a:endParaRPr sz="1600" dirty="0">
              <a:solidFill>
                <a:schemeClr val="dk1"/>
              </a:solidFill>
              <a:latin typeface="Calibri"/>
              <a:ea typeface="Calibri"/>
              <a:cs typeface="Calibri"/>
              <a:sym typeface="Calibri"/>
            </a:endParaRPr>
          </a:p>
        </p:txBody>
      </p:sp>
      <p:sp>
        <p:nvSpPr>
          <p:cNvPr id="13" name="Rectangle 5">
            <a:extLst>
              <a:ext uri="{FF2B5EF4-FFF2-40B4-BE49-F238E27FC236}">
                <a16:creationId xmlns:a16="http://schemas.microsoft.com/office/drawing/2014/main" id="{B294920D-7C54-CD46-A72A-9A17A90600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 name="Grupo 3">
            <a:extLst>
              <a:ext uri="{FF2B5EF4-FFF2-40B4-BE49-F238E27FC236}">
                <a16:creationId xmlns:a16="http://schemas.microsoft.com/office/drawing/2014/main" id="{7894C732-E2C8-AF43-8BC1-FE5A5BAE55BC}"/>
              </a:ext>
            </a:extLst>
          </p:cNvPr>
          <p:cNvGrpSpPr/>
          <p:nvPr/>
        </p:nvGrpSpPr>
        <p:grpSpPr>
          <a:xfrm>
            <a:off x="706956" y="1490049"/>
            <a:ext cx="3490044" cy="3570087"/>
            <a:chOff x="621014" y="1381048"/>
            <a:chExt cx="3490044" cy="3570087"/>
          </a:xfrm>
        </p:grpSpPr>
        <p:sp>
          <p:nvSpPr>
            <p:cNvPr id="166" name="Google Shape;166;p13"/>
            <p:cNvSpPr/>
            <p:nvPr/>
          </p:nvSpPr>
          <p:spPr>
            <a:xfrm>
              <a:off x="758123" y="1518157"/>
              <a:ext cx="3215826" cy="1116814"/>
            </a:xfrm>
            <a:prstGeom prst="ellipse">
              <a:avLst/>
            </a:prstGeom>
            <a:solidFill>
              <a:srgbClr val="00B1C2">
                <a:alpha val="30000"/>
              </a:srgbClr>
            </a:solidFill>
            <a:ln>
              <a:solidFill>
                <a:srgbClr val="00B1C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2055306" y="4642244"/>
              <a:ext cx="572006" cy="308891"/>
            </a:xfrm>
            <a:custGeom>
              <a:avLst/>
              <a:gdLst/>
              <a:ahLst/>
              <a:cxnLst/>
              <a:rect l="l" t="t" r="r" b="b"/>
              <a:pathLst>
                <a:path w="2991466" h="747866" extrusionOk="0">
                  <a:moveTo>
                    <a:pt x="0" y="0"/>
                  </a:moveTo>
                  <a:lnTo>
                    <a:pt x="2991466" y="0"/>
                  </a:lnTo>
                  <a:lnTo>
                    <a:pt x="2991466" y="747866"/>
                  </a:lnTo>
                  <a:lnTo>
                    <a:pt x="0" y="747866"/>
                  </a:lnTo>
                  <a:lnTo>
                    <a:pt x="0" y="0"/>
                  </a:lnTo>
                  <a:close/>
                </a:path>
              </a:pathLst>
            </a:cu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600" dirty="0">
                  <a:solidFill>
                    <a:schemeClr val="dk1"/>
                  </a:solidFill>
                  <a:latin typeface="Calibri"/>
                  <a:ea typeface="Calibri"/>
                  <a:cs typeface="Calibri"/>
                  <a:sym typeface="Calibri"/>
                </a:rPr>
                <a:t>OK</a:t>
              </a:r>
              <a:endParaRPr dirty="0"/>
            </a:p>
          </p:txBody>
        </p:sp>
        <p:sp>
          <p:nvSpPr>
            <p:cNvPr id="169" name="Google Shape;169;p13"/>
            <p:cNvSpPr/>
            <p:nvPr/>
          </p:nvSpPr>
          <p:spPr>
            <a:xfrm>
              <a:off x="1927288" y="2721225"/>
              <a:ext cx="1121799" cy="1121799"/>
            </a:xfrm>
            <a:custGeom>
              <a:avLst/>
              <a:gdLst/>
              <a:ahLst/>
              <a:cxnLst/>
              <a:rect l="l" t="t" r="r" b="b"/>
              <a:pathLst>
                <a:path w="1121799" h="1121799" extrusionOk="0">
                  <a:moveTo>
                    <a:pt x="0" y="560900"/>
                  </a:moveTo>
                  <a:cubicBezTo>
                    <a:pt x="0" y="251123"/>
                    <a:pt x="251123" y="0"/>
                    <a:pt x="560900" y="0"/>
                  </a:cubicBezTo>
                  <a:cubicBezTo>
                    <a:pt x="870677" y="0"/>
                    <a:pt x="1121800" y="251123"/>
                    <a:pt x="1121800" y="560900"/>
                  </a:cubicBezTo>
                  <a:cubicBezTo>
                    <a:pt x="1121800" y="870677"/>
                    <a:pt x="870677" y="1121800"/>
                    <a:pt x="560900" y="1121800"/>
                  </a:cubicBezTo>
                  <a:cubicBezTo>
                    <a:pt x="251123" y="1121800"/>
                    <a:pt x="0" y="870677"/>
                    <a:pt x="0" y="560900"/>
                  </a:cubicBezTo>
                  <a:close/>
                </a:path>
              </a:pathLst>
            </a:custGeom>
            <a:solidFill>
              <a:srgbClr val="00B1C2">
                <a:alpha val="70000"/>
              </a:srgbClr>
            </a:solidFill>
            <a:ln>
              <a:noFill/>
            </a:ln>
          </p:spPr>
          <p:txBody>
            <a:bodyPr spcFirstLastPara="1" wrap="square" lIns="182050" tIns="182050" rIns="182050" bIns="1820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alibri"/>
                  <a:ea typeface="Calibri"/>
                  <a:cs typeface="Calibri"/>
                  <a:sym typeface="Calibri"/>
                </a:rPr>
                <a:t>Rendimiento</a:t>
              </a:r>
              <a:endParaRPr/>
            </a:p>
          </p:txBody>
        </p:sp>
        <p:sp>
          <p:nvSpPr>
            <p:cNvPr id="170" name="Google Shape;170;p13"/>
            <p:cNvSpPr/>
            <p:nvPr/>
          </p:nvSpPr>
          <p:spPr>
            <a:xfrm>
              <a:off x="1124578" y="1879626"/>
              <a:ext cx="1121799" cy="1121799"/>
            </a:xfrm>
            <a:custGeom>
              <a:avLst/>
              <a:gdLst/>
              <a:ahLst/>
              <a:cxnLst/>
              <a:rect l="l" t="t" r="r" b="b"/>
              <a:pathLst>
                <a:path w="1121799" h="1121799" extrusionOk="0">
                  <a:moveTo>
                    <a:pt x="0" y="560900"/>
                  </a:moveTo>
                  <a:cubicBezTo>
                    <a:pt x="0" y="251123"/>
                    <a:pt x="251123" y="0"/>
                    <a:pt x="560900" y="0"/>
                  </a:cubicBezTo>
                  <a:cubicBezTo>
                    <a:pt x="870677" y="0"/>
                    <a:pt x="1121800" y="251123"/>
                    <a:pt x="1121800" y="560900"/>
                  </a:cubicBezTo>
                  <a:cubicBezTo>
                    <a:pt x="1121800" y="870677"/>
                    <a:pt x="870677" y="1121800"/>
                    <a:pt x="560900" y="1121800"/>
                  </a:cubicBezTo>
                  <a:cubicBezTo>
                    <a:pt x="251123" y="1121800"/>
                    <a:pt x="0" y="870677"/>
                    <a:pt x="0" y="560900"/>
                  </a:cubicBezTo>
                  <a:close/>
                </a:path>
              </a:pathLst>
            </a:custGeom>
            <a:solidFill>
              <a:srgbClr val="00B1C2"/>
            </a:solidFill>
            <a:ln>
              <a:noFill/>
            </a:ln>
          </p:spPr>
          <p:txBody>
            <a:bodyPr spcFirstLastPara="1" wrap="square" lIns="182050" tIns="182050" rIns="182050" bIns="182050"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Ahorros</a:t>
              </a:r>
              <a:endParaRPr/>
            </a:p>
          </p:txBody>
        </p:sp>
        <p:sp>
          <p:nvSpPr>
            <p:cNvPr id="171" name="Google Shape;171;p13"/>
            <p:cNvSpPr/>
            <p:nvPr/>
          </p:nvSpPr>
          <p:spPr>
            <a:xfrm>
              <a:off x="2271307" y="1608400"/>
              <a:ext cx="1121799" cy="1121799"/>
            </a:xfrm>
            <a:custGeom>
              <a:avLst/>
              <a:gdLst/>
              <a:ahLst/>
              <a:cxnLst/>
              <a:rect l="l" t="t" r="r" b="b"/>
              <a:pathLst>
                <a:path w="1121799" h="1121799" extrusionOk="0">
                  <a:moveTo>
                    <a:pt x="0" y="560900"/>
                  </a:moveTo>
                  <a:cubicBezTo>
                    <a:pt x="0" y="251123"/>
                    <a:pt x="251123" y="0"/>
                    <a:pt x="560900" y="0"/>
                  </a:cubicBezTo>
                  <a:cubicBezTo>
                    <a:pt x="870677" y="0"/>
                    <a:pt x="1121800" y="251123"/>
                    <a:pt x="1121800" y="560900"/>
                  </a:cubicBezTo>
                  <a:cubicBezTo>
                    <a:pt x="1121800" y="870677"/>
                    <a:pt x="870677" y="1121800"/>
                    <a:pt x="560900" y="1121800"/>
                  </a:cubicBezTo>
                  <a:cubicBezTo>
                    <a:pt x="251123" y="1121800"/>
                    <a:pt x="0" y="870677"/>
                    <a:pt x="0" y="560900"/>
                  </a:cubicBezTo>
                  <a:close/>
                </a:path>
              </a:pathLst>
            </a:custGeom>
            <a:solidFill>
              <a:srgbClr val="00B1C2"/>
            </a:solidFill>
            <a:ln>
              <a:noFill/>
            </a:ln>
          </p:spPr>
          <p:txBody>
            <a:bodyPr spcFirstLastPara="1" wrap="square" lIns="182050" tIns="182050" rIns="182050" bIns="182050"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Flujo de efectivo</a:t>
              </a:r>
              <a:endParaRPr/>
            </a:p>
          </p:txBody>
        </p:sp>
        <p:sp>
          <p:nvSpPr>
            <p:cNvPr id="172" name="Google Shape;172;p13"/>
            <p:cNvSpPr/>
            <p:nvPr/>
          </p:nvSpPr>
          <p:spPr>
            <a:xfrm>
              <a:off x="621014" y="1381048"/>
              <a:ext cx="3490044" cy="2792035"/>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00B1C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28 Flecha derecha">
              <a:extLst>
                <a:ext uri="{FF2B5EF4-FFF2-40B4-BE49-F238E27FC236}">
                  <a16:creationId xmlns:a16="http://schemas.microsoft.com/office/drawing/2014/main" id="{986BC156-EC76-134E-8BE6-9AC24CA8A679}"/>
                </a:ext>
              </a:extLst>
            </p:cNvPr>
            <p:cNvSpPr/>
            <p:nvPr/>
          </p:nvSpPr>
          <p:spPr>
            <a:xfrm rot="5400000">
              <a:off x="2166194" y="4286650"/>
              <a:ext cx="370850" cy="340338"/>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pic>
        <p:nvPicPr>
          <p:cNvPr id="3" name="Imagen 2">
            <a:extLst>
              <a:ext uri="{FF2B5EF4-FFF2-40B4-BE49-F238E27FC236}">
                <a16:creationId xmlns:a16="http://schemas.microsoft.com/office/drawing/2014/main" id="{04E937DD-5E06-904A-8DB2-8C44A55B993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0"/>
            <a:ext cx="4392613"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1" name="Google Shape;181;p14"/>
          <p:cNvSpPr txBox="1"/>
          <p:nvPr/>
        </p:nvSpPr>
        <p:spPr>
          <a:xfrm>
            <a:off x="511341" y="925339"/>
            <a:ext cx="6090181"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MATRIZ DE ESTRATEGIA DE SCM PARA UN TIENDA DE </a:t>
            </a:r>
            <a:r>
              <a:rPr lang="en-US" sz="1600" b="1" i="1" dirty="0">
                <a:solidFill>
                  <a:schemeClr val="dk1"/>
                </a:solidFill>
                <a:latin typeface="Calibri"/>
                <a:ea typeface="Calibri"/>
                <a:cs typeface="Calibri"/>
                <a:sym typeface="Calibri"/>
              </a:rPr>
              <a:t>RETAIL </a:t>
            </a:r>
            <a:endParaRPr sz="1600" i="1" dirty="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AE82084B-2CE4-7743-8B20-DFE3E77EF46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5" name="13 Tabla">
            <a:extLst>
              <a:ext uri="{FF2B5EF4-FFF2-40B4-BE49-F238E27FC236}">
                <a16:creationId xmlns:a16="http://schemas.microsoft.com/office/drawing/2014/main" id="{390CC75A-3A38-D041-9510-5EE19220C7DB}"/>
              </a:ext>
            </a:extLst>
          </p:cNvPr>
          <p:cNvGraphicFramePr>
            <a:graphicFrameLocks noGrp="1"/>
          </p:cNvGraphicFramePr>
          <p:nvPr>
            <p:extLst>
              <p:ext uri="{D42A27DB-BD31-4B8C-83A1-F6EECF244321}">
                <p14:modId xmlns:p14="http://schemas.microsoft.com/office/powerpoint/2010/main" val="517129706"/>
              </p:ext>
            </p:extLst>
          </p:nvPr>
        </p:nvGraphicFramePr>
        <p:xfrm>
          <a:off x="511341" y="1459153"/>
          <a:ext cx="8172452" cy="3362856"/>
        </p:xfrm>
        <a:graphic>
          <a:graphicData uri="http://schemas.openxmlformats.org/drawingml/2006/table">
            <a:tbl>
              <a:tblPr firstRow="1" bandRow="1">
                <a:tableStyleId>{5C22544A-7EE6-4342-B048-85BDC9FD1C3A}</a:tableStyleId>
              </a:tblPr>
              <a:tblGrid>
                <a:gridCol w="1802642">
                  <a:extLst>
                    <a:ext uri="{9D8B030D-6E8A-4147-A177-3AD203B41FA5}">
                      <a16:colId xmlns:a16="http://schemas.microsoft.com/office/drawing/2014/main" val="20000"/>
                    </a:ext>
                  </a:extLst>
                </a:gridCol>
                <a:gridCol w="2283584">
                  <a:extLst>
                    <a:ext uri="{9D8B030D-6E8A-4147-A177-3AD203B41FA5}">
                      <a16:colId xmlns:a16="http://schemas.microsoft.com/office/drawing/2014/main" val="20001"/>
                    </a:ext>
                  </a:extLst>
                </a:gridCol>
                <a:gridCol w="2193001">
                  <a:extLst>
                    <a:ext uri="{9D8B030D-6E8A-4147-A177-3AD203B41FA5}">
                      <a16:colId xmlns:a16="http://schemas.microsoft.com/office/drawing/2014/main" val="20002"/>
                    </a:ext>
                  </a:extLst>
                </a:gridCol>
                <a:gridCol w="1893225">
                  <a:extLst>
                    <a:ext uri="{9D8B030D-6E8A-4147-A177-3AD203B41FA5}">
                      <a16:colId xmlns:a16="http://schemas.microsoft.com/office/drawing/2014/main" val="20003"/>
                    </a:ext>
                  </a:extLst>
                </a:gridCol>
              </a:tblGrid>
              <a:tr h="383870">
                <a:tc>
                  <a:txBody>
                    <a:bodyPr/>
                    <a:lstStyle/>
                    <a:p>
                      <a:pPr algn="ctr"/>
                      <a:r>
                        <a:rPr lang="es-PE" sz="1000" dirty="0">
                          <a:latin typeface="Calibri" charset="0"/>
                          <a:ea typeface="Calibri" charset="0"/>
                          <a:cs typeface="Calibri" charset="0"/>
                        </a:rPr>
                        <a:t>PROCESO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ESTRATEGIA</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RESPONSABLE</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PLAN</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extLst>
                  <a:ext uri="{0D108BD9-81ED-4DB2-BD59-A6C34878D82A}">
                    <a16:rowId xmlns:a16="http://schemas.microsoft.com/office/drawing/2014/main" val="10000"/>
                  </a:ext>
                </a:extLst>
              </a:tr>
              <a:tr h="232977">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3969189"/>
                  </a:ext>
                </a:extLst>
              </a:tr>
              <a:tr h="307391">
                <a:tc>
                  <a:txBody>
                    <a:bodyPr/>
                    <a:lstStyle/>
                    <a:p>
                      <a:r>
                        <a:rPr lang="es-ES_tradnl" sz="1000" noProof="0" dirty="0">
                          <a:latin typeface="Calibri" charset="0"/>
                          <a:ea typeface="Calibri" charset="0"/>
                          <a:cs typeface="Calibri" charset="0"/>
                        </a:rPr>
                        <a:t>DEMANDA</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Asegurar la Venta de la Demanda</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Ventas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Estratégico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1"/>
                  </a:ext>
                </a:extLst>
              </a:tr>
              <a:tr h="141607">
                <a:tc>
                  <a:txBody>
                    <a:bodyPr/>
                    <a:lstStyle/>
                    <a:p>
                      <a:endParaRPr lang="es-ES_tradnl" sz="1000" noProof="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88035193"/>
                  </a:ext>
                </a:extLst>
              </a:tr>
              <a:tr h="281163">
                <a:tc>
                  <a:txBody>
                    <a:bodyPr/>
                    <a:lstStyle/>
                    <a:p>
                      <a:r>
                        <a:rPr lang="es-ES_tradnl" sz="1000" dirty="0">
                          <a:latin typeface="Calibri" charset="0"/>
                          <a:ea typeface="Calibri" charset="0"/>
                          <a:cs typeface="Calibri" charset="0"/>
                        </a:rPr>
                        <a:t>INVENTARIO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Mantener los inventarios al día</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Almacenes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Operativo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2"/>
                  </a:ext>
                </a:extLst>
              </a:tr>
              <a:tr h="135467">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2696">
                <a:tc>
                  <a:txBody>
                    <a:bodyPr/>
                    <a:lstStyle/>
                    <a:p>
                      <a:r>
                        <a:rPr lang="es-ES_tradnl" sz="1000" dirty="0">
                          <a:latin typeface="Calibri" charset="0"/>
                          <a:ea typeface="Calibri" charset="0"/>
                          <a:cs typeface="Calibri" charset="0"/>
                        </a:rPr>
                        <a:t>COMPRAS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Desarrollar nuevos proveedores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Compras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Táctico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31646864"/>
                  </a:ext>
                </a:extLst>
              </a:tr>
              <a:tr h="110067">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4963">
                <a:tc>
                  <a:txBody>
                    <a:bodyPr/>
                    <a:lstStyle/>
                    <a:p>
                      <a:r>
                        <a:rPr lang="es-ES_tradnl" sz="1000" dirty="0">
                          <a:latin typeface="Calibri" charset="0"/>
                          <a:ea typeface="Calibri" charset="0"/>
                          <a:cs typeface="Calibri" charset="0"/>
                        </a:rPr>
                        <a:t>ALMACÉN</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Ampliar en Almacén con Rack</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Almacén</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Táctico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999669446"/>
                  </a:ext>
                </a:extLst>
              </a:tr>
              <a:tr h="204963">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8529053"/>
                  </a:ext>
                </a:extLst>
              </a:tr>
              <a:tr h="128198">
                <a:tc>
                  <a:txBody>
                    <a:bodyPr/>
                    <a:lstStyle/>
                    <a:p>
                      <a:r>
                        <a:rPr lang="es-ES_tradnl" sz="1000" dirty="0">
                          <a:latin typeface="Calibri" charset="0"/>
                          <a:ea typeface="Calibri" charset="0"/>
                          <a:cs typeface="Calibri" charset="0"/>
                        </a:rPr>
                        <a:t>TRANSPORTE</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Producto llegue a tiempo, sin perdidas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Distribución</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Operativo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2310695053"/>
                  </a:ext>
                </a:extLst>
              </a:tr>
              <a:tr h="128198">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39405199"/>
                  </a:ext>
                </a:extLst>
              </a:tr>
              <a:tr h="196876">
                <a:tc>
                  <a:txBody>
                    <a:bodyPr/>
                    <a:lstStyle/>
                    <a:p>
                      <a:r>
                        <a:rPr lang="es-ES_tradnl" sz="1000" noProof="0" dirty="0">
                          <a:latin typeface="Calibri" charset="0"/>
                          <a:ea typeface="Calibri" charset="0"/>
                          <a:cs typeface="Calibri" charset="0"/>
                        </a:rPr>
                        <a:t>CLIENTE</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Atender Reclamos y Quejas de clientes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Jefe de Atención Cliente</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Operativo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15"/>
          <p:cNvSpPr txBox="1"/>
          <p:nvPr/>
        </p:nvSpPr>
        <p:spPr>
          <a:xfrm>
            <a:off x="511341" y="925339"/>
            <a:ext cx="6090181"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EJEMPLOS NIVELES DE DECISIÓN</a:t>
            </a:r>
            <a:endParaRPr sz="1600" dirty="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38433488-CCC2-8149-B9FE-69B4DC26A7D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MATRIZ DE CONTROL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7" name="13 Tabla">
            <a:extLst>
              <a:ext uri="{FF2B5EF4-FFF2-40B4-BE49-F238E27FC236}">
                <a16:creationId xmlns:a16="http://schemas.microsoft.com/office/drawing/2014/main" id="{0B7C718C-F529-1E4C-A3BA-CEA493FAEE73}"/>
              </a:ext>
            </a:extLst>
          </p:cNvPr>
          <p:cNvGraphicFramePr>
            <a:graphicFrameLocks noGrp="1"/>
          </p:cNvGraphicFramePr>
          <p:nvPr>
            <p:extLst>
              <p:ext uri="{D42A27DB-BD31-4B8C-83A1-F6EECF244321}">
                <p14:modId xmlns:p14="http://schemas.microsoft.com/office/powerpoint/2010/main" val="3011560758"/>
              </p:ext>
            </p:extLst>
          </p:nvPr>
        </p:nvGraphicFramePr>
        <p:xfrm>
          <a:off x="503236" y="1303341"/>
          <a:ext cx="8172452" cy="3941462"/>
        </p:xfrm>
        <a:graphic>
          <a:graphicData uri="http://schemas.openxmlformats.org/drawingml/2006/table">
            <a:tbl>
              <a:tblPr firstRow="1" bandRow="1">
                <a:tableStyleId>{5C22544A-7EE6-4342-B048-85BDC9FD1C3A}</a:tableStyleId>
              </a:tblPr>
              <a:tblGrid>
                <a:gridCol w="1802642">
                  <a:extLst>
                    <a:ext uri="{9D8B030D-6E8A-4147-A177-3AD203B41FA5}">
                      <a16:colId xmlns:a16="http://schemas.microsoft.com/office/drawing/2014/main" val="20000"/>
                    </a:ext>
                  </a:extLst>
                </a:gridCol>
                <a:gridCol w="2283584">
                  <a:extLst>
                    <a:ext uri="{9D8B030D-6E8A-4147-A177-3AD203B41FA5}">
                      <a16:colId xmlns:a16="http://schemas.microsoft.com/office/drawing/2014/main" val="20001"/>
                    </a:ext>
                  </a:extLst>
                </a:gridCol>
                <a:gridCol w="2193001">
                  <a:extLst>
                    <a:ext uri="{9D8B030D-6E8A-4147-A177-3AD203B41FA5}">
                      <a16:colId xmlns:a16="http://schemas.microsoft.com/office/drawing/2014/main" val="20002"/>
                    </a:ext>
                  </a:extLst>
                </a:gridCol>
                <a:gridCol w="1893225">
                  <a:extLst>
                    <a:ext uri="{9D8B030D-6E8A-4147-A177-3AD203B41FA5}">
                      <a16:colId xmlns:a16="http://schemas.microsoft.com/office/drawing/2014/main" val="20003"/>
                    </a:ext>
                  </a:extLst>
                </a:gridCol>
              </a:tblGrid>
              <a:tr h="383870">
                <a:tc>
                  <a:txBody>
                    <a:bodyPr/>
                    <a:lstStyle/>
                    <a:p>
                      <a:pPr algn="ctr"/>
                      <a:r>
                        <a:rPr lang="es-PE" sz="1000" dirty="0">
                          <a:latin typeface="Calibri" charset="0"/>
                          <a:ea typeface="Calibri" charset="0"/>
                          <a:cs typeface="Calibri" charset="0"/>
                        </a:rPr>
                        <a:t>AREAS DE DISICION</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PLAN ESTRATÉGICO </a:t>
                      </a:r>
                      <a:br>
                        <a:rPr lang="es-PE" sz="1000" dirty="0">
                          <a:latin typeface="Calibri" charset="0"/>
                          <a:ea typeface="Calibri" charset="0"/>
                          <a:cs typeface="Calibri" charset="0"/>
                        </a:rPr>
                      </a:br>
                      <a:r>
                        <a:rPr lang="es-PE" sz="1000" dirty="0">
                          <a:latin typeface="Calibri" charset="0"/>
                          <a:ea typeface="Calibri" charset="0"/>
                          <a:cs typeface="Calibri" charset="0"/>
                        </a:rPr>
                        <a:t>(MÁS DE 1 AÑO)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PLAN TÁCTICO</a:t>
                      </a:r>
                    </a:p>
                    <a:p>
                      <a:pPr algn="ctr"/>
                      <a:r>
                        <a:rPr lang="es-PE" sz="1000" dirty="0">
                          <a:latin typeface="Calibri" charset="0"/>
                          <a:ea typeface="Calibri" charset="0"/>
                          <a:cs typeface="Calibri" charset="0"/>
                        </a:rPr>
                        <a:t>(MENOS DE 1 AÑO)</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tc>
                  <a:txBody>
                    <a:bodyPr/>
                    <a:lstStyle/>
                    <a:p>
                      <a:pPr algn="ctr"/>
                      <a:r>
                        <a:rPr lang="es-PE" sz="1000" dirty="0">
                          <a:latin typeface="Calibri" charset="0"/>
                          <a:ea typeface="Calibri" charset="0"/>
                          <a:cs typeface="Calibri" charset="0"/>
                        </a:rPr>
                        <a:t>PLAN OPERATIVO</a:t>
                      </a:r>
                    </a:p>
                    <a:p>
                      <a:pPr algn="ctr"/>
                      <a:r>
                        <a:rPr lang="es-PE" sz="1000" dirty="0">
                          <a:latin typeface="Calibri" charset="0"/>
                          <a:ea typeface="Calibri" charset="0"/>
                          <a:cs typeface="Calibri" charset="0"/>
                        </a:rPr>
                        <a:t>(EN DÍAS, HORAS)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1C2"/>
                    </a:solidFill>
                  </a:tcPr>
                </a:tc>
                <a:extLst>
                  <a:ext uri="{0D108BD9-81ED-4DB2-BD59-A6C34878D82A}">
                    <a16:rowId xmlns:a16="http://schemas.microsoft.com/office/drawing/2014/main" val="10000"/>
                  </a:ext>
                </a:extLst>
              </a:tr>
              <a:tr h="232977">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PE"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3969189"/>
                  </a:ext>
                </a:extLst>
              </a:tr>
              <a:tr h="455531">
                <a:tc>
                  <a:txBody>
                    <a:bodyPr/>
                    <a:lstStyle/>
                    <a:p>
                      <a:r>
                        <a:rPr lang="es-ES_tradnl" sz="1000" noProof="0" dirty="0">
                          <a:latin typeface="Calibri" charset="0"/>
                          <a:ea typeface="Calibri" charset="0"/>
                          <a:cs typeface="Calibri" charset="0"/>
                        </a:rPr>
                        <a:t>VENTAS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Ingreso transmisión procesamiento de pedidos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Búsqueda de nuevos clientes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Procesamiento de pedidos atrasados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1"/>
                  </a:ext>
                </a:extLst>
              </a:tr>
              <a:tr h="232977">
                <a:tc>
                  <a:txBody>
                    <a:bodyPr/>
                    <a:lstStyle/>
                    <a:p>
                      <a:endParaRPr lang="es-ES_tradnl" sz="1000" noProof="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88035193"/>
                  </a:ext>
                </a:extLst>
              </a:tr>
              <a:tr h="409600">
                <a:tc>
                  <a:txBody>
                    <a:bodyPr/>
                    <a:lstStyle/>
                    <a:p>
                      <a:r>
                        <a:rPr lang="es-ES_tradnl" sz="1000" dirty="0">
                          <a:latin typeface="Calibri" charset="0"/>
                          <a:ea typeface="Calibri" charset="0"/>
                          <a:cs typeface="Calibri" charset="0"/>
                        </a:rPr>
                        <a:t>INVENTARIOS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Reubicación de productos, locaciones políticas para inventarios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Establecer niveles de inventarios de seguridad</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Entrega a tiempo de productos vendidos a clientes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2"/>
                  </a:ext>
                </a:extLst>
              </a:tr>
              <a:tr h="261031">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58314">
                <a:tc>
                  <a:txBody>
                    <a:bodyPr/>
                    <a:lstStyle/>
                    <a:p>
                      <a:r>
                        <a:rPr lang="es-ES_tradnl" sz="1000" dirty="0">
                          <a:latin typeface="Calibri" charset="0"/>
                          <a:ea typeface="Calibri" charset="0"/>
                          <a:cs typeface="Calibri" charset="0"/>
                        </a:rPr>
                        <a:t>COMPRAS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Búsqueda nuevos proveedores</a:t>
                      </a:r>
                    </a:p>
                    <a:p>
                      <a:r>
                        <a:rPr lang="es-ES_tradnl" sz="1000" dirty="0">
                          <a:latin typeface="Calibri" charset="0"/>
                          <a:ea typeface="Calibri" charset="0"/>
                          <a:cs typeface="Calibri" charset="0"/>
                        </a:rPr>
                        <a:t>Desarrollo y evaluación proveedores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Emisión contratos compra anuales</a:t>
                      </a:r>
                    </a:p>
                    <a:p>
                      <a:r>
                        <a:rPr lang="es-ES_tradnl" sz="1000" dirty="0">
                          <a:latin typeface="Calibri" charset="0"/>
                          <a:ea typeface="Calibri" charset="0"/>
                          <a:cs typeface="Calibri" charset="0"/>
                        </a:rPr>
                        <a:t>Contratación nuevos compradores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Aprobación de Ordenes de compra</a:t>
                      </a:r>
                    </a:p>
                    <a:p>
                      <a:r>
                        <a:rPr lang="es-ES_tradnl" sz="1000" dirty="0">
                          <a:latin typeface="Calibri" charset="0"/>
                          <a:ea typeface="Calibri" charset="0"/>
                          <a:cs typeface="Calibri" charset="0"/>
                        </a:rPr>
                        <a:t>Cumplir con política compras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31646864"/>
                  </a:ext>
                </a:extLst>
              </a:tr>
              <a:tr h="271193">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5050">
                <a:tc>
                  <a:txBody>
                    <a:bodyPr/>
                    <a:lstStyle/>
                    <a:p>
                      <a:r>
                        <a:rPr lang="es-ES_tradnl" sz="1000" dirty="0">
                          <a:latin typeface="Calibri" charset="0"/>
                          <a:ea typeface="Calibri" charset="0"/>
                          <a:cs typeface="Calibri" charset="0"/>
                        </a:rPr>
                        <a:t>ALMACENES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Construcción de almacenes, compra de equipos, políticas de control</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Opción de espacio estacional contratación almacenes adicionales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err="1">
                          <a:latin typeface="Calibri" charset="0"/>
                          <a:ea typeface="Calibri" charset="0"/>
                          <a:cs typeface="Calibri" charset="0"/>
                        </a:rPr>
                        <a:t>Picking</a:t>
                      </a:r>
                      <a:r>
                        <a:rPr lang="es-ES_tradnl" sz="1000" dirty="0">
                          <a:latin typeface="Calibri" charset="0"/>
                          <a:ea typeface="Calibri" charset="0"/>
                          <a:cs typeface="Calibri" charset="0"/>
                        </a:rPr>
                        <a:t> y </a:t>
                      </a:r>
                      <a:r>
                        <a:rPr lang="es-ES_tradnl" sz="1000" dirty="0" err="1">
                          <a:latin typeface="Calibri" charset="0"/>
                          <a:ea typeface="Calibri" charset="0"/>
                          <a:cs typeface="Calibri" charset="0"/>
                        </a:rPr>
                        <a:t>Packing</a:t>
                      </a:r>
                      <a:endParaRPr lang="es-ES_tradnl" sz="1000" dirty="0">
                        <a:latin typeface="Calibri" charset="0"/>
                        <a:ea typeface="Calibri" charset="0"/>
                        <a:cs typeface="Calibri" charset="0"/>
                      </a:endParaRPr>
                    </a:p>
                    <a:p>
                      <a:r>
                        <a:rPr lang="es-ES_tradnl" sz="1000" dirty="0">
                          <a:latin typeface="Calibri" charset="0"/>
                          <a:ea typeface="Calibri" charset="0"/>
                          <a:cs typeface="Calibri" charset="0"/>
                        </a:rPr>
                        <a:t>Priorización entregas pedidos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999669446"/>
                  </a:ext>
                </a:extLst>
              </a:tr>
              <a:tr h="232977">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s-ES_tradnl" sz="1000" dirty="0">
                        <a:latin typeface="Calibri" charset="0"/>
                        <a:ea typeface="Calibri" charset="0"/>
                        <a:cs typeface="Calibri" charset="0"/>
                      </a:endParaRP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10695053"/>
                  </a:ext>
                </a:extLst>
              </a:tr>
              <a:tr h="457127">
                <a:tc>
                  <a:txBody>
                    <a:bodyPr/>
                    <a:lstStyle/>
                    <a:p>
                      <a:r>
                        <a:rPr lang="es-ES_tradnl" sz="1000" noProof="0" dirty="0">
                          <a:latin typeface="Calibri" charset="0"/>
                          <a:ea typeface="Calibri" charset="0"/>
                          <a:cs typeface="Calibri" charset="0"/>
                        </a:rPr>
                        <a:t>CLIENTES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Establecer políticas y estándares de atención al cliente</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Reglas de prioridad de clientes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tc>
                  <a:txBody>
                    <a:bodyPr/>
                    <a:lstStyle/>
                    <a:p>
                      <a:r>
                        <a:rPr lang="es-ES_tradnl" sz="1000" dirty="0">
                          <a:latin typeface="Calibri" charset="0"/>
                          <a:ea typeface="Calibri" charset="0"/>
                          <a:cs typeface="Calibri" charset="0"/>
                        </a:rPr>
                        <a:t>Atención de reclamos</a:t>
                      </a:r>
                    </a:p>
                  </a:txBody>
                  <a:tcPr marL="82902" marR="82902" marT="41452" marB="4145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DBF"/>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2379916-D0A6-844D-A628-E7A9956A0989}"/>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13316AAD-1C2F-0741-8149-68E1D86A97AA}"/>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9CED8CDF-0143-2743-98B2-7733A191E8C8}"/>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D9A0B2D8-DED2-E84E-A3E0-68E118A70E2A}"/>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1AEDFD68-00F7-AF4A-A1B7-6088B1831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317006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7" name="Rectángulo 6">
            <a:extLst>
              <a:ext uri="{FF2B5EF4-FFF2-40B4-BE49-F238E27FC236}">
                <a16:creationId xmlns:a16="http://schemas.microsoft.com/office/drawing/2014/main" id="{AF638366-7259-4244-A931-5822BC274C1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EF1DE822-6A70-6E43-AC9F-5CBAB4F24661}"/>
              </a:ext>
            </a:extLst>
          </p:cNvPr>
          <p:cNvSpPr txBox="1"/>
          <p:nvPr/>
        </p:nvSpPr>
        <p:spPr>
          <a:xfrm>
            <a:off x="1279545" y="912813"/>
            <a:ext cx="5705454" cy="3447098"/>
          </a:xfrm>
          <a:prstGeom prst="rect">
            <a:avLst/>
          </a:prstGeom>
        </p:spPr>
        <p:txBody>
          <a:bodyPr vert="horz" wrap="square" lIns="0" tIns="0" rIns="0" bIns="0" rtlCol="0">
            <a:spAutoFit/>
          </a:bodyPr>
          <a:lstStyle/>
          <a:p>
            <a:pPr lvl="0">
              <a:buSzPts val="1600"/>
            </a:pPr>
            <a:r>
              <a:rPr lang="es-ES_tradnl" dirty="0">
                <a:latin typeface="Calibri" charset="0"/>
                <a:cs typeface="Calibri" charset="0"/>
                <a:sym typeface="Calibri"/>
              </a:rPr>
              <a:t>La estrategia de la cadena de suministros parte de los objetivos y permite desarrollar la planeación.</a:t>
            </a:r>
            <a:endParaRPr lang="es-ES_tradnl" dirty="0">
              <a:latin typeface="Calibri" charset="0"/>
              <a:cs typeface="Calibri" charset="0"/>
            </a:endParaRPr>
          </a:p>
          <a:p>
            <a:pPr marL="101600" lvl="0">
              <a:buSzPts val="1600"/>
            </a:pPr>
            <a:endParaRPr lang="es-ES_tradnl" dirty="0">
              <a:latin typeface="Calibri" charset="0"/>
              <a:cs typeface="Calibri" charset="0"/>
              <a:sym typeface="Calibri"/>
            </a:endParaRPr>
          </a:p>
          <a:p>
            <a:pPr lvl="0">
              <a:buSzPts val="1600"/>
            </a:pPr>
            <a:r>
              <a:rPr lang="es-ES_tradnl" dirty="0">
                <a:latin typeface="Calibri" charset="0"/>
                <a:cs typeface="Calibri" charset="0"/>
                <a:sym typeface="Calibri"/>
              </a:rPr>
              <a:t>Las empresas similares compiten entre ellas logrando ser más eficientes con el apoyo de su Cadena de Suministros.</a:t>
            </a:r>
            <a:endParaRPr lang="es-ES_tradnl" dirty="0">
              <a:latin typeface="Calibri" charset="0"/>
              <a:cs typeface="Calibri" charset="0"/>
            </a:endParaRPr>
          </a:p>
          <a:p>
            <a:pPr marL="101600" lvl="0">
              <a:buSzPts val="1600"/>
            </a:pPr>
            <a:endParaRPr lang="es-ES_tradnl" dirty="0">
              <a:latin typeface="Calibri" charset="0"/>
              <a:cs typeface="Calibri" charset="0"/>
              <a:sym typeface="Calibri"/>
            </a:endParaRPr>
          </a:p>
          <a:p>
            <a:pPr lvl="0">
              <a:buSzPts val="1600"/>
            </a:pPr>
            <a:r>
              <a:rPr lang="es-ES_tradnl" dirty="0">
                <a:latin typeface="Calibri" charset="0"/>
                <a:cs typeface="Calibri" charset="0"/>
                <a:sym typeface="Calibri"/>
              </a:rPr>
              <a:t>Los criterios para desarrollar una estrategia y planeación son los siguientes:</a:t>
            </a:r>
            <a:endParaRPr lang="es-ES_tradnl" dirty="0">
              <a:latin typeface="Calibri" charset="0"/>
              <a:cs typeface="Calibri" charset="0"/>
            </a:endParaRPr>
          </a:p>
          <a:p>
            <a:pPr marL="177800" lvl="1" indent="-165100">
              <a:buClr>
                <a:srgbClr val="7150A0"/>
              </a:buClr>
              <a:buSzPct val="100000"/>
              <a:buFont typeface="Arial" charset="0"/>
              <a:buChar char="•"/>
              <a:tabLst>
                <a:tab pos="120650" algn="l"/>
              </a:tabLst>
            </a:pPr>
            <a:r>
              <a:rPr lang="es-ES_tradnl" spc="-10" dirty="0">
                <a:solidFill>
                  <a:srgbClr val="262626"/>
                </a:solidFill>
                <a:latin typeface="Calibri" charset="0"/>
                <a:cs typeface="Calibri" charset="0"/>
                <a:sym typeface="Calibri"/>
              </a:rPr>
              <a:t>Tipos de planeación.</a:t>
            </a:r>
            <a:endParaRPr lang="es-ES_tradnl" spc="-10" dirty="0">
              <a:solidFill>
                <a:srgbClr val="262626"/>
              </a:solidFill>
              <a:latin typeface="Calibri" charset="0"/>
              <a:cs typeface="Calibri" charset="0"/>
            </a:endParaRPr>
          </a:p>
          <a:p>
            <a:pPr marL="177800" lvl="1" indent="-165100">
              <a:buClr>
                <a:srgbClr val="7150A0"/>
              </a:buClr>
              <a:buSzPct val="100000"/>
              <a:buFont typeface="Arial" charset="0"/>
              <a:buChar char="•"/>
              <a:tabLst>
                <a:tab pos="120650" algn="l"/>
              </a:tabLst>
            </a:pPr>
            <a:r>
              <a:rPr lang="es-ES_tradnl" spc="-10" dirty="0">
                <a:solidFill>
                  <a:srgbClr val="262626"/>
                </a:solidFill>
                <a:latin typeface="Calibri" charset="0"/>
                <a:cs typeface="Calibri" charset="0"/>
                <a:sym typeface="Calibri"/>
              </a:rPr>
              <a:t>Prioridades competitivas.</a:t>
            </a:r>
            <a:endParaRPr lang="es-ES_tradnl" spc="-10" dirty="0">
              <a:solidFill>
                <a:srgbClr val="262626"/>
              </a:solidFill>
              <a:latin typeface="Calibri" charset="0"/>
              <a:cs typeface="Calibri" charset="0"/>
            </a:endParaRPr>
          </a:p>
          <a:p>
            <a:pPr marL="177800" lvl="1" indent="-165100">
              <a:buClr>
                <a:srgbClr val="7150A0"/>
              </a:buClr>
              <a:buSzPct val="100000"/>
              <a:buFont typeface="Arial" charset="0"/>
              <a:buChar char="•"/>
              <a:tabLst>
                <a:tab pos="120650" algn="l"/>
              </a:tabLst>
            </a:pPr>
            <a:r>
              <a:rPr lang="es-ES_tradnl" spc="-10" dirty="0">
                <a:solidFill>
                  <a:srgbClr val="262626"/>
                </a:solidFill>
                <a:latin typeface="Calibri" charset="0"/>
                <a:cs typeface="Calibri" charset="0"/>
                <a:sym typeface="Calibri"/>
              </a:rPr>
              <a:t>Cadena de valor de la empresa.</a:t>
            </a:r>
            <a:endParaRPr lang="es-ES_tradnl" spc="-10" dirty="0">
              <a:solidFill>
                <a:srgbClr val="262626"/>
              </a:solidFill>
              <a:latin typeface="Calibri" charset="0"/>
              <a:cs typeface="Calibri" charset="0"/>
            </a:endParaRPr>
          </a:p>
          <a:p>
            <a:pPr marL="177800" lvl="1" indent="-165100">
              <a:buClr>
                <a:srgbClr val="7150A0"/>
              </a:buClr>
              <a:buSzPct val="100000"/>
              <a:buFont typeface="Arial" charset="0"/>
              <a:buChar char="•"/>
              <a:tabLst>
                <a:tab pos="120650" algn="l"/>
              </a:tabLst>
            </a:pPr>
            <a:r>
              <a:rPr lang="es-ES_tradnl" spc="-10" dirty="0">
                <a:solidFill>
                  <a:srgbClr val="262626"/>
                </a:solidFill>
                <a:latin typeface="Calibri" charset="0"/>
                <a:cs typeface="Calibri" charset="0"/>
                <a:sym typeface="Calibri"/>
              </a:rPr>
              <a:t>Uso de Matrices de control de SCM. </a:t>
            </a:r>
            <a:endParaRPr lang="es-ES_tradnl" spc="-10" dirty="0">
              <a:solidFill>
                <a:srgbClr val="262626"/>
              </a:solidFill>
              <a:latin typeface="Calibri" charset="0"/>
              <a:cs typeface="Calibri" charset="0"/>
            </a:endParaRPr>
          </a:p>
          <a:p>
            <a:pPr marL="360363" lvl="0" indent="-73025">
              <a:buSzPts val="1600"/>
              <a:buFont typeface="Arial"/>
              <a:buNone/>
            </a:pPr>
            <a:endParaRPr lang="es-ES_tradnl" dirty="0">
              <a:latin typeface="Calibri" charset="0"/>
              <a:cs typeface="Calibri" charset="0"/>
              <a:sym typeface="Calibri"/>
            </a:endParaRPr>
          </a:p>
          <a:p>
            <a:pPr marL="9525" lvl="0">
              <a:buSzPts val="1600"/>
            </a:pPr>
            <a:r>
              <a:rPr lang="es-ES_tradnl" dirty="0">
                <a:latin typeface="Calibri" charset="0"/>
                <a:cs typeface="Calibri" charset="0"/>
                <a:sym typeface="Calibri"/>
              </a:rPr>
              <a:t>Para alcanzar los objetivos, a través de las estrategias, es fundamental que la organización cuente con procesos formales que tengan indicadores de desempeño, que deben mejorarse continuamente para lograr la optimización de la cadena de suministros alineados con los objetivos de la empresa.</a:t>
            </a:r>
            <a:endParaRPr lang="es-ES_tradnl" dirty="0">
              <a:latin typeface="Calibri" charset="0"/>
              <a:cs typeface="Calibri" charset="0"/>
            </a:endParaRPr>
          </a:p>
        </p:txBody>
      </p:sp>
      <p:pic>
        <p:nvPicPr>
          <p:cNvPr id="9" name="Imagen 8">
            <a:extLst>
              <a:ext uri="{FF2B5EF4-FFF2-40B4-BE49-F238E27FC236}">
                <a16:creationId xmlns:a16="http://schemas.microsoft.com/office/drawing/2014/main" id="{71CD2D05-7A97-264E-8FFE-AE125EB6F41F}"/>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10" name="Imagen 9">
            <a:extLst>
              <a:ext uri="{FF2B5EF4-FFF2-40B4-BE49-F238E27FC236}">
                <a16:creationId xmlns:a16="http://schemas.microsoft.com/office/drawing/2014/main" id="{F8E564DD-A401-8241-A1BE-9BA705385FBF}"/>
              </a:ext>
            </a:extLst>
          </p:cNvPr>
          <p:cNvPicPr>
            <a:picLocks noChangeAspect="1"/>
          </p:cNvPicPr>
          <p:nvPr/>
        </p:nvPicPr>
        <p:blipFill>
          <a:blip r:embed="rId3"/>
          <a:stretch>
            <a:fillRect/>
          </a:stretch>
        </p:blipFill>
        <p:spPr>
          <a:xfrm>
            <a:off x="1011260" y="2239910"/>
            <a:ext cx="114138" cy="117546"/>
          </a:xfrm>
          <a:prstGeom prst="rect">
            <a:avLst/>
          </a:prstGeom>
        </p:spPr>
      </p:pic>
      <p:pic>
        <p:nvPicPr>
          <p:cNvPr id="12" name="Imagen 11">
            <a:extLst>
              <a:ext uri="{FF2B5EF4-FFF2-40B4-BE49-F238E27FC236}">
                <a16:creationId xmlns:a16="http://schemas.microsoft.com/office/drawing/2014/main" id="{348E834E-F8BA-5B4C-975C-BF79D472B939}"/>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9F668769-7592-8E4D-99D1-E7B3DA783F0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31" name="Imagen 30">
            <a:extLst>
              <a:ext uri="{FF2B5EF4-FFF2-40B4-BE49-F238E27FC236}">
                <a16:creationId xmlns:a16="http://schemas.microsoft.com/office/drawing/2014/main" id="{2400EC49-5945-1146-96BA-EC1692920C68}"/>
              </a:ext>
            </a:extLst>
          </p:cNvPr>
          <p:cNvPicPr>
            <a:picLocks noChangeAspect="1"/>
          </p:cNvPicPr>
          <p:nvPr/>
        </p:nvPicPr>
        <p:blipFill>
          <a:blip r:embed="rId3"/>
          <a:stretch>
            <a:fillRect/>
          </a:stretch>
        </p:blipFill>
        <p:spPr>
          <a:xfrm>
            <a:off x="1011260" y="1610645"/>
            <a:ext cx="114138" cy="117546"/>
          </a:xfrm>
          <a:prstGeom prst="rect">
            <a:avLst/>
          </a:prstGeom>
        </p:spPr>
      </p:pic>
      <p:pic>
        <p:nvPicPr>
          <p:cNvPr id="32" name="Imagen 31">
            <a:extLst>
              <a:ext uri="{FF2B5EF4-FFF2-40B4-BE49-F238E27FC236}">
                <a16:creationId xmlns:a16="http://schemas.microsoft.com/office/drawing/2014/main" id="{CDD48754-D2F6-E94C-BF5D-93B4DF4B881A}"/>
              </a:ext>
            </a:extLst>
          </p:cNvPr>
          <p:cNvPicPr>
            <a:picLocks noChangeAspect="1"/>
          </p:cNvPicPr>
          <p:nvPr/>
        </p:nvPicPr>
        <p:blipFill>
          <a:blip r:embed="rId3"/>
          <a:stretch>
            <a:fillRect/>
          </a:stretch>
        </p:blipFill>
        <p:spPr>
          <a:xfrm>
            <a:off x="1011260" y="3527935"/>
            <a:ext cx="114138" cy="117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BD15D56-C481-0947-B05E-A3DAB844109C}"/>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F020CBB3-F52C-744D-9E22-F947A2E7B7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D51464F9-A834-D64E-B6B5-206308C8AD53}"/>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1CBA63B9-40B8-9648-AE7B-FD0F49BC1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18367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FFD8A6E-025B-E44B-80EC-7BE4C44B91CD}"/>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F308FB83-0A20-5A4D-A8FD-6D2932865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BA2CA5FE-9CBD-6540-9B59-C02366CC2129}"/>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F45DC50C-A6FB-E345-9471-C22B56379948}"/>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E4DDFD6C-3921-5647-87E8-89A2FD22D0DD}"/>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3F5F2CA8-4AAC-D043-8731-6AB102377590}"/>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2192944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4" name="Rectángulo 3">
            <a:extLst>
              <a:ext uri="{FF2B5EF4-FFF2-40B4-BE49-F238E27FC236}">
                <a16:creationId xmlns:a16="http://schemas.microsoft.com/office/drawing/2014/main" id="{D34EB694-2DAD-CD41-93F6-3B4264861C45}"/>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14A3EFCC-61C2-6D43-8909-7D108235AC81}"/>
              </a:ext>
            </a:extLst>
          </p:cNvPr>
          <p:cNvSpPr txBox="1"/>
          <p:nvPr/>
        </p:nvSpPr>
        <p:spPr>
          <a:xfrm>
            <a:off x="1279009" y="917823"/>
            <a:ext cx="4774320" cy="3447098"/>
          </a:xfrm>
          <a:prstGeom prst="rect">
            <a:avLst/>
          </a:prstGeom>
        </p:spPr>
        <p:txBody>
          <a:bodyPr vert="horz" wrap="square" lIns="0" tIns="0" rIns="0" bIns="0" rtlCol="0">
            <a:spAutoFit/>
          </a:bodyPr>
          <a:lstStyle/>
          <a:p>
            <a:pPr>
              <a:buSzPts val="1500"/>
            </a:pPr>
            <a:r>
              <a:rPr lang="es-ES_tradnl" dirty="0" err="1">
                <a:latin typeface="Calibri" charset="0"/>
                <a:cs typeface="Calibri" charset="0"/>
                <a:sym typeface="Calibri"/>
              </a:rPr>
              <a:t>Voysest</a:t>
            </a:r>
            <a:r>
              <a:rPr lang="es-ES_tradnl" dirty="0">
                <a:latin typeface="Calibri" charset="0"/>
                <a:cs typeface="Calibri" charset="0"/>
                <a:sym typeface="Calibri"/>
              </a:rPr>
              <a:t>, Rómulo Edgar y </a:t>
            </a:r>
            <a:r>
              <a:rPr lang="es-ES_tradnl" dirty="0" err="1">
                <a:latin typeface="Calibri" charset="0"/>
                <a:cs typeface="Calibri" charset="0"/>
                <a:sym typeface="Calibri"/>
              </a:rPr>
              <a:t>Vreca</a:t>
            </a:r>
            <a:r>
              <a:rPr lang="es-ES_tradnl" dirty="0">
                <a:latin typeface="Calibri" charset="0"/>
                <a:cs typeface="Calibri" charset="0"/>
                <a:sym typeface="Calibri"/>
              </a:rPr>
              <a:t>, Rómulo Edgar (2009). Cadena de Abastecimiento-Gestión en Entornos Competitivos. Lima, Perú: UPC Ediciones.</a:t>
            </a:r>
          </a:p>
          <a:p>
            <a:pPr>
              <a:buSzPts val="1500"/>
            </a:pPr>
            <a:endParaRPr lang="es-ES_tradnl" dirty="0">
              <a:latin typeface="Calibri" charset="0"/>
              <a:cs typeface="Calibri" charset="0"/>
            </a:endParaRPr>
          </a:p>
          <a:p>
            <a:pPr>
              <a:buSzPts val="1500"/>
            </a:pPr>
            <a:r>
              <a:rPr lang="es-ES_tradnl" dirty="0">
                <a:latin typeface="Calibri" charset="0"/>
                <a:cs typeface="Calibri" charset="0"/>
                <a:sym typeface="Calibri"/>
              </a:rPr>
              <a:t>Carranza, Octavio. Logística-Mejores Prácticas en </a:t>
            </a:r>
            <a:r>
              <a:rPr lang="es-ES_tradnl" dirty="0" err="1">
                <a:latin typeface="Calibri" charset="0"/>
                <a:cs typeface="Calibri" charset="0"/>
                <a:sym typeface="Calibri"/>
              </a:rPr>
              <a:t>latinoamérica</a:t>
            </a:r>
            <a:r>
              <a:rPr lang="es-ES_tradnl" dirty="0">
                <a:latin typeface="Calibri" charset="0"/>
                <a:cs typeface="Calibri" charset="0"/>
                <a:sym typeface="Calibri"/>
              </a:rPr>
              <a:t>. México DF, México: Thomson Editores.</a:t>
            </a:r>
          </a:p>
          <a:p>
            <a:pPr>
              <a:buSzPts val="1500"/>
            </a:pPr>
            <a:endParaRPr lang="es-ES_tradnl" dirty="0">
              <a:latin typeface="Calibri" charset="0"/>
              <a:cs typeface="Calibri" charset="0"/>
            </a:endParaRPr>
          </a:p>
          <a:p>
            <a:pPr>
              <a:buSzPts val="1500"/>
            </a:pPr>
            <a:r>
              <a:rPr lang="es-ES_tradnl" dirty="0">
                <a:latin typeface="Calibri" charset="0"/>
                <a:cs typeface="Calibri" charset="0"/>
                <a:sym typeface="Calibri"/>
              </a:rPr>
              <a:t>Chase, Richard, </a:t>
            </a:r>
            <a:r>
              <a:rPr lang="es-ES_tradnl" dirty="0" err="1">
                <a:latin typeface="Calibri" charset="0"/>
                <a:cs typeface="Calibri" charset="0"/>
                <a:sym typeface="Calibri"/>
              </a:rPr>
              <a:t>Jacobs</a:t>
            </a:r>
            <a:r>
              <a:rPr lang="es-ES_tradnl" dirty="0">
                <a:latin typeface="Calibri" charset="0"/>
                <a:cs typeface="Calibri" charset="0"/>
                <a:sym typeface="Calibri"/>
              </a:rPr>
              <a:t>, F. Robert y </a:t>
            </a:r>
            <a:r>
              <a:rPr lang="es-ES_tradnl" dirty="0" err="1">
                <a:latin typeface="Calibri" charset="0"/>
                <a:cs typeface="Calibri" charset="0"/>
                <a:sym typeface="Calibri"/>
              </a:rPr>
              <a:t>Aquilano</a:t>
            </a:r>
            <a:r>
              <a:rPr lang="es-ES_tradnl" dirty="0">
                <a:latin typeface="Calibri" charset="0"/>
                <a:cs typeface="Calibri" charset="0"/>
                <a:sym typeface="Calibri"/>
              </a:rPr>
              <a:t>, Nicholas J. Administración de Operaciones – Producción y Cadena de Suministros: Mc Graw Hill.</a:t>
            </a:r>
          </a:p>
          <a:p>
            <a:pPr>
              <a:buSzPts val="1500"/>
            </a:pPr>
            <a:endParaRPr lang="es-ES_tradnl" dirty="0">
              <a:latin typeface="Calibri" charset="0"/>
              <a:cs typeface="Calibri" charset="0"/>
            </a:endParaRPr>
          </a:p>
          <a:p>
            <a:pPr>
              <a:buSzPts val="1500"/>
            </a:pPr>
            <a:r>
              <a:rPr lang="es-ES_tradnl" dirty="0">
                <a:latin typeface="Calibri" charset="0"/>
                <a:cs typeface="Calibri" charset="0"/>
                <a:sym typeface="Calibri"/>
              </a:rPr>
              <a:t>Anaya, J. (2005). Innovación y mejora de los procesos logísticos. Madrid, España: Editorial ESIC</a:t>
            </a:r>
          </a:p>
          <a:p>
            <a:pPr>
              <a:buSzPts val="1500"/>
            </a:pPr>
            <a:endParaRPr lang="es-ES_tradnl" dirty="0">
              <a:latin typeface="Calibri" charset="0"/>
              <a:cs typeface="Calibri" charset="0"/>
            </a:endParaRPr>
          </a:p>
          <a:p>
            <a:pPr>
              <a:buSzPts val="1500"/>
            </a:pPr>
            <a:r>
              <a:rPr lang="es-ES_tradnl" dirty="0">
                <a:latin typeface="Calibri" charset="0"/>
                <a:cs typeface="Calibri" charset="0"/>
                <a:sym typeface="Calibri"/>
              </a:rPr>
              <a:t>(1) </a:t>
            </a:r>
            <a:r>
              <a:rPr lang="es-ES_tradnl" dirty="0" err="1">
                <a:latin typeface="Calibri" charset="0"/>
                <a:cs typeface="Calibri" charset="0"/>
                <a:sym typeface="Calibri"/>
              </a:rPr>
              <a:t>Sangari</a:t>
            </a:r>
            <a:r>
              <a:rPr lang="es-ES_tradnl" dirty="0">
                <a:latin typeface="Calibri" charset="0"/>
                <a:cs typeface="Calibri" charset="0"/>
                <a:sym typeface="Calibri"/>
              </a:rPr>
              <a:t>, Bruno, Revista Énfasis logística, “Mejora continua en operaciones logísticas”, 22-Nov 2011</a:t>
            </a:r>
            <a:endParaRPr lang="es-ES_tradnl" dirty="0">
              <a:latin typeface="Calibri" charset="0"/>
              <a:cs typeface="Calibri" charset="0"/>
            </a:endParaRPr>
          </a:p>
        </p:txBody>
      </p:sp>
      <p:pic>
        <p:nvPicPr>
          <p:cNvPr id="6" name="Imagen 5">
            <a:extLst>
              <a:ext uri="{FF2B5EF4-FFF2-40B4-BE49-F238E27FC236}">
                <a16:creationId xmlns:a16="http://schemas.microsoft.com/office/drawing/2014/main" id="{436B5A15-307D-BC4E-93D5-0D49E21147F8}"/>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9CB3526C-D487-B34A-B1C3-3AA74942D647}"/>
              </a:ext>
            </a:extLst>
          </p:cNvPr>
          <p:cNvPicPr>
            <a:picLocks noChangeAspect="1"/>
          </p:cNvPicPr>
          <p:nvPr/>
        </p:nvPicPr>
        <p:blipFill>
          <a:blip r:embed="rId3"/>
          <a:stretch>
            <a:fillRect/>
          </a:stretch>
        </p:blipFill>
        <p:spPr>
          <a:xfrm>
            <a:off x="1008064" y="1816764"/>
            <a:ext cx="103867" cy="106967"/>
          </a:xfrm>
          <a:prstGeom prst="rect">
            <a:avLst/>
          </a:prstGeom>
        </p:spPr>
      </p:pic>
      <p:pic>
        <p:nvPicPr>
          <p:cNvPr id="9" name="Imagen 8">
            <a:extLst>
              <a:ext uri="{FF2B5EF4-FFF2-40B4-BE49-F238E27FC236}">
                <a16:creationId xmlns:a16="http://schemas.microsoft.com/office/drawing/2014/main" id="{CE74AE4F-2987-8C4C-9C11-FE42CE5CB8FE}"/>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AA665ADE-A57F-A543-9D97-8873EAA8744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5B72100A-9FF3-EC46-927A-1FB5F3534953}"/>
              </a:ext>
            </a:extLst>
          </p:cNvPr>
          <p:cNvPicPr>
            <a:picLocks noChangeAspect="1"/>
          </p:cNvPicPr>
          <p:nvPr/>
        </p:nvPicPr>
        <p:blipFill>
          <a:blip r:embed="rId3"/>
          <a:stretch>
            <a:fillRect/>
          </a:stretch>
        </p:blipFill>
        <p:spPr>
          <a:xfrm>
            <a:off x="1008064" y="2461341"/>
            <a:ext cx="103867" cy="106967"/>
          </a:xfrm>
          <a:prstGeom prst="rect">
            <a:avLst/>
          </a:prstGeom>
        </p:spPr>
      </p:pic>
      <p:pic>
        <p:nvPicPr>
          <p:cNvPr id="13" name="Imagen 12">
            <a:extLst>
              <a:ext uri="{FF2B5EF4-FFF2-40B4-BE49-F238E27FC236}">
                <a16:creationId xmlns:a16="http://schemas.microsoft.com/office/drawing/2014/main" id="{CE63552D-C9F9-D046-838B-7AFA7FC59004}"/>
              </a:ext>
            </a:extLst>
          </p:cNvPr>
          <p:cNvPicPr>
            <a:picLocks noChangeAspect="1"/>
          </p:cNvPicPr>
          <p:nvPr/>
        </p:nvPicPr>
        <p:blipFill>
          <a:blip r:embed="rId3"/>
          <a:stretch>
            <a:fillRect/>
          </a:stretch>
        </p:blipFill>
        <p:spPr>
          <a:xfrm>
            <a:off x="1008064" y="3330770"/>
            <a:ext cx="103867" cy="106967"/>
          </a:xfrm>
          <a:prstGeom prst="rect">
            <a:avLst/>
          </a:prstGeom>
        </p:spPr>
      </p:pic>
      <p:pic>
        <p:nvPicPr>
          <p:cNvPr id="14" name="Imagen 13">
            <a:extLst>
              <a:ext uri="{FF2B5EF4-FFF2-40B4-BE49-F238E27FC236}">
                <a16:creationId xmlns:a16="http://schemas.microsoft.com/office/drawing/2014/main" id="{14EABA2A-6B1D-274F-B291-D43B059BC9C1}"/>
              </a:ext>
            </a:extLst>
          </p:cNvPr>
          <p:cNvPicPr>
            <a:picLocks noChangeAspect="1"/>
          </p:cNvPicPr>
          <p:nvPr/>
        </p:nvPicPr>
        <p:blipFill>
          <a:blip r:embed="rId3"/>
          <a:stretch>
            <a:fillRect/>
          </a:stretch>
        </p:blipFill>
        <p:spPr>
          <a:xfrm>
            <a:off x="1008064" y="3975347"/>
            <a:ext cx="103867" cy="106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31FD1D3-9E22-C24F-A76E-1C3A4ACAFCAF}"/>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E5EA3BEF-D316-A04C-9394-FEE326A747DC}"/>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177871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8" name="Google Shape;38;p2"/>
          <p:cNvPicPr preferRelativeResize="0"/>
          <p:nvPr/>
        </p:nvPicPr>
        <p:blipFill rotWithShape="1">
          <a:blip r:embed="rId3">
            <a:alphaModFix/>
          </a:blip>
          <a:srcRect/>
          <a:stretch/>
        </p:blipFill>
        <p:spPr>
          <a:xfrm>
            <a:off x="4572000" y="2867748"/>
            <a:ext cx="2147777" cy="1189827"/>
          </a:xfrm>
          <a:prstGeom prst="rect">
            <a:avLst/>
          </a:prstGeom>
          <a:noFill/>
          <a:ln>
            <a:noFill/>
          </a:ln>
        </p:spPr>
      </p:pic>
      <p:sp>
        <p:nvSpPr>
          <p:cNvPr id="25" name="Rectángulo 24">
            <a:extLst>
              <a:ext uri="{FF2B5EF4-FFF2-40B4-BE49-F238E27FC236}">
                <a16:creationId xmlns:a16="http://schemas.microsoft.com/office/drawing/2014/main" id="{443F91F6-AD86-F44E-8044-C32F5B2F46BD}"/>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6" name="object 7">
            <a:extLst>
              <a:ext uri="{FF2B5EF4-FFF2-40B4-BE49-F238E27FC236}">
                <a16:creationId xmlns:a16="http://schemas.microsoft.com/office/drawing/2014/main" id="{0A727024-5012-5147-BFC5-D3E054ECDD3D}"/>
              </a:ext>
            </a:extLst>
          </p:cNvPr>
          <p:cNvSpPr txBox="1"/>
          <p:nvPr/>
        </p:nvSpPr>
        <p:spPr>
          <a:xfrm>
            <a:off x="1282298" y="918372"/>
            <a:ext cx="5521727" cy="1292662"/>
          </a:xfrm>
          <a:prstGeom prst="rect">
            <a:avLst/>
          </a:prstGeom>
        </p:spPr>
        <p:txBody>
          <a:bodyPr vert="horz" wrap="square" lIns="0" tIns="0" rIns="0" bIns="0" rtlCol="0">
            <a:spAutoFit/>
          </a:bodyPr>
          <a:lstStyle/>
          <a:p>
            <a:pPr marL="11725">
              <a:buSzPts val="1800"/>
            </a:pPr>
            <a:r>
              <a:rPr lang="es-ES" dirty="0">
                <a:solidFill>
                  <a:srgbClr val="262626"/>
                </a:solidFill>
                <a:latin typeface="Calibri"/>
                <a:cs typeface="Calibri"/>
                <a:sym typeface="Calibri"/>
              </a:rPr>
              <a:t>En esta sesión:</a:t>
            </a:r>
            <a:endParaRPr lang="es-ES" dirty="0">
              <a:solidFill>
                <a:srgbClr val="262626"/>
              </a:solidFill>
              <a:latin typeface="Calibri"/>
              <a:cs typeface="Calibri"/>
            </a:endParaRPr>
          </a:p>
          <a:p>
            <a:pPr marL="177800" lvl="1" indent="-165100">
              <a:buClr>
                <a:srgbClr val="EE4639"/>
              </a:buClr>
              <a:buSzPts val="1600"/>
              <a:buFont typeface="Arial" charset="0"/>
              <a:buChar char="•"/>
              <a:tabLst>
                <a:tab pos="120650" algn="l"/>
              </a:tabLst>
            </a:pPr>
            <a:r>
              <a:rPr lang="es-ES_tradnl" b="1" spc="-10" dirty="0">
                <a:solidFill>
                  <a:srgbClr val="262626"/>
                </a:solidFill>
                <a:latin typeface="Calibri" charset="0"/>
                <a:cs typeface="Calibri" charset="0"/>
                <a:sym typeface="Calibri"/>
              </a:rPr>
              <a:t>Aprenderás</a:t>
            </a:r>
            <a:r>
              <a:rPr lang="es-ES_tradnl" spc="-10" dirty="0">
                <a:solidFill>
                  <a:srgbClr val="262626"/>
                </a:solidFill>
                <a:latin typeface="Calibri" charset="0"/>
                <a:cs typeface="Calibri" charset="0"/>
                <a:sym typeface="Calibri"/>
              </a:rPr>
              <a:t> cómo realizar estrategias en la cadena de suministros, fijar sus objetivos, analizar las prioridades competitivas y establecer una estrategia para un mercado y establecer una medición de sus resultados.</a:t>
            </a:r>
            <a:endParaRPr lang="es-ES_tradnl" spc="-10" dirty="0">
              <a:solidFill>
                <a:srgbClr val="262626"/>
              </a:solidFill>
              <a:latin typeface="Calibri" charset="0"/>
              <a:cs typeface="Calibri" charset="0"/>
            </a:endParaRPr>
          </a:p>
          <a:p>
            <a:pPr marL="177800" lvl="1" indent="-165100">
              <a:buClr>
                <a:srgbClr val="EE4639"/>
              </a:buClr>
              <a:buSzPts val="1600"/>
              <a:buFont typeface="Arial" charset="0"/>
              <a:buChar char="•"/>
              <a:tabLst>
                <a:tab pos="120650" algn="l"/>
              </a:tabLst>
            </a:pPr>
            <a:endParaRPr lang="es-ES_tradnl" spc="-10" dirty="0">
              <a:solidFill>
                <a:srgbClr val="262626"/>
              </a:solidFill>
              <a:latin typeface="Calibri" charset="0"/>
              <a:cs typeface="Calibri" charset="0"/>
              <a:sym typeface="Calibri"/>
            </a:endParaRPr>
          </a:p>
          <a:p>
            <a:pPr marL="177800" lvl="1" indent="-165100">
              <a:buClr>
                <a:srgbClr val="EE4639"/>
              </a:buClr>
              <a:buSzPts val="1600"/>
              <a:buFont typeface="Arial" charset="0"/>
              <a:buChar char="•"/>
              <a:tabLst>
                <a:tab pos="120650" algn="l"/>
              </a:tabLst>
            </a:pPr>
            <a:r>
              <a:rPr lang="es-ES_tradnl" b="1" spc="-10" dirty="0">
                <a:solidFill>
                  <a:srgbClr val="262626"/>
                </a:solidFill>
                <a:latin typeface="Calibri" charset="0"/>
                <a:cs typeface="Calibri" charset="0"/>
                <a:sym typeface="Calibri"/>
              </a:rPr>
              <a:t>Conocerás</a:t>
            </a:r>
            <a:r>
              <a:rPr lang="es-ES_tradnl" spc="-10" dirty="0">
                <a:solidFill>
                  <a:srgbClr val="262626"/>
                </a:solidFill>
                <a:latin typeface="Calibri" charset="0"/>
                <a:cs typeface="Calibri" charset="0"/>
                <a:sym typeface="Calibri"/>
              </a:rPr>
              <a:t> cómo controlar las estrategias usando una matriz de procesos.</a:t>
            </a:r>
            <a:endParaRPr lang="es-ES_tradnl" spc="-10" dirty="0">
              <a:solidFill>
                <a:srgbClr val="262626"/>
              </a:solidFill>
              <a:latin typeface="Calibri" charset="0"/>
              <a:cs typeface="Calibri" charset="0"/>
            </a:endParaRPr>
          </a:p>
        </p:txBody>
      </p:sp>
      <p:pic>
        <p:nvPicPr>
          <p:cNvPr id="27" name="Imagen 26">
            <a:extLst>
              <a:ext uri="{FF2B5EF4-FFF2-40B4-BE49-F238E27FC236}">
                <a16:creationId xmlns:a16="http://schemas.microsoft.com/office/drawing/2014/main" id="{4403D8D6-6C54-2D42-A0EF-3E47289937E3}"/>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28" name="Imagen 27">
            <a:extLst>
              <a:ext uri="{FF2B5EF4-FFF2-40B4-BE49-F238E27FC236}">
                <a16:creationId xmlns:a16="http://schemas.microsoft.com/office/drawing/2014/main" id="{F90084C1-E59D-BB40-AAD7-7515EDEC10FD}"/>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29" name="Rectángulo 28">
            <a:extLst>
              <a:ext uri="{FF2B5EF4-FFF2-40B4-BE49-F238E27FC236}">
                <a16:creationId xmlns:a16="http://schemas.microsoft.com/office/drawing/2014/main" id="{A5A5C9BA-0310-7141-9B96-4413745EC5EB}"/>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0" name="Rectangle 5">
            <a:extLst>
              <a:ext uri="{FF2B5EF4-FFF2-40B4-BE49-F238E27FC236}">
                <a16:creationId xmlns:a16="http://schemas.microsoft.com/office/drawing/2014/main" id="{94FECC86-F172-CF44-BC93-F4C11FB94BB1}"/>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3" name="Imagen 2">
            <a:extLst>
              <a:ext uri="{FF2B5EF4-FFF2-40B4-BE49-F238E27FC236}">
                <a16:creationId xmlns:a16="http://schemas.microsoft.com/office/drawing/2014/main" id="{B59291F7-B5EB-2943-9441-36E3095BADC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40049" y="2311288"/>
            <a:ext cx="3310270" cy="22068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 name="Rectángulo 3">
            <a:extLst>
              <a:ext uri="{FF2B5EF4-FFF2-40B4-BE49-F238E27FC236}">
                <a16:creationId xmlns:a16="http://schemas.microsoft.com/office/drawing/2014/main" id="{4AA1BE89-505A-FB40-AD70-B8D915A6A819}"/>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C2AF3DDE-FC39-F44C-A4F9-0D5C063555CA}"/>
              </a:ext>
            </a:extLst>
          </p:cNvPr>
          <p:cNvSpPr txBox="1"/>
          <p:nvPr/>
        </p:nvSpPr>
        <p:spPr>
          <a:xfrm>
            <a:off x="1008063" y="3169972"/>
            <a:ext cx="5993558" cy="1215782"/>
          </a:xfrm>
          <a:prstGeom prst="rect">
            <a:avLst/>
          </a:prstGeom>
          <a:noFill/>
        </p:spPr>
        <p:txBody>
          <a:bodyPr wrap="square" lIns="0" tIns="0" rIns="0" bIns="0" rtlCol="0">
            <a:spAutoFit/>
          </a:bodyPr>
          <a:lstStyle/>
          <a:p>
            <a:pPr>
              <a:lnSpc>
                <a:spcPct val="90000"/>
              </a:lnSpc>
              <a:spcBef>
                <a:spcPts val="1000"/>
              </a:spcBef>
              <a:defRPr/>
            </a:pPr>
            <a:r>
              <a:rPr lang="es-PE" sz="2400" dirty="0">
                <a:solidFill>
                  <a:schemeClr val="bg1"/>
                </a:solidFill>
                <a:latin typeface="Graphik Regular" charset="0"/>
                <a:ea typeface="Graphik Regular" charset="0"/>
                <a:cs typeface="Graphik Regular" charset="0"/>
              </a:rPr>
              <a:t>PLANES ESTRATÉGICOS</a:t>
            </a:r>
            <a:br>
              <a:rPr lang="es-PE" sz="2400" dirty="0">
                <a:solidFill>
                  <a:schemeClr val="bg1"/>
                </a:solidFill>
                <a:latin typeface="Graphik Regular" charset="0"/>
              </a:rPr>
            </a:br>
            <a:r>
              <a:rPr lang="es-PE" sz="2400" b="1" dirty="0">
                <a:solidFill>
                  <a:schemeClr val="bg1"/>
                </a:solidFill>
                <a:latin typeface="Graphik Bold" charset="0"/>
              </a:rPr>
              <a:t>DE LA CADENA</a:t>
            </a:r>
            <a:br>
              <a:rPr lang="es-PE" sz="2400" dirty="0">
                <a:solidFill>
                  <a:schemeClr val="bg1"/>
                </a:solidFill>
                <a:latin typeface="Graphik Regular" charset="0"/>
              </a:rPr>
            </a:br>
            <a:r>
              <a:rPr lang="es-PE" sz="2400" b="1" dirty="0">
                <a:solidFill>
                  <a:schemeClr val="bg1"/>
                </a:solidFill>
                <a:latin typeface="Graphik Bold" charset="0"/>
                <a:ea typeface="Graphik Bold" charset="0"/>
                <a:cs typeface="Graphik Bold" charset="0"/>
              </a:rPr>
              <a:t>DE SUMINISTROS</a:t>
            </a:r>
          </a:p>
          <a:p>
            <a:pPr>
              <a:lnSpc>
                <a:spcPct val="110000"/>
              </a:lnSpc>
              <a:defRPr/>
            </a:pPr>
            <a:endParaRPr lang="es-ES" sz="1400" dirty="0">
              <a:solidFill>
                <a:schemeClr val="bg1"/>
              </a:solidFill>
              <a:latin typeface="Calibri" panose="020F0502020204030204" pitchFamily="34" charset="0"/>
              <a:cs typeface="Calibri"/>
            </a:endParaRPr>
          </a:p>
        </p:txBody>
      </p:sp>
      <p:pic>
        <p:nvPicPr>
          <p:cNvPr id="6" name="Imagen 5">
            <a:extLst>
              <a:ext uri="{FF2B5EF4-FFF2-40B4-BE49-F238E27FC236}">
                <a16:creationId xmlns:a16="http://schemas.microsoft.com/office/drawing/2014/main" id="{28E712F8-1CC2-244D-B50A-E3D498A07974}"/>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4"/>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ESTRATEGIA</a:t>
            </a:r>
            <a:endParaRPr dirty="0"/>
          </a:p>
        </p:txBody>
      </p:sp>
      <p:sp>
        <p:nvSpPr>
          <p:cNvPr id="59" name="Google Shape;59;p4"/>
          <p:cNvSpPr txBox="1"/>
          <p:nvPr/>
        </p:nvSpPr>
        <p:spPr>
          <a:xfrm>
            <a:off x="5964287" y="1951329"/>
            <a:ext cx="2611000" cy="193899"/>
          </a:xfrm>
          <a:prstGeom prst="rect">
            <a:avLst/>
          </a:prstGeom>
          <a:noFill/>
          <a:ln>
            <a:noFill/>
          </a:ln>
        </p:spPr>
        <p:txBody>
          <a:bodyPr spcFirstLastPara="1" wrap="square" lIns="0" tIns="0" rIns="0" bIns="0" anchor="t" anchorCtr="0">
            <a:spAutoFit/>
          </a:bodyPr>
          <a:lstStyle/>
          <a:p>
            <a:pPr marL="182563" marR="0" lvl="1" indent="-182563" algn="l" rtl="0">
              <a:lnSpc>
                <a:spcPct val="90000"/>
              </a:lnSpc>
              <a:spcBef>
                <a:spcPts val="0"/>
              </a:spcBef>
              <a:spcAft>
                <a:spcPts val="0"/>
              </a:spcAft>
              <a:buClr>
                <a:srgbClr val="000000"/>
              </a:buClr>
              <a:buSzPct val="100000"/>
              <a:buFont typeface="Calibri"/>
              <a:buChar char="•"/>
            </a:pPr>
            <a:r>
              <a:rPr lang="es-ES_tradnl" b="0" i="0" u="none" strike="noStrike" cap="none" dirty="0">
                <a:solidFill>
                  <a:srgbClr val="000000"/>
                </a:solidFill>
                <a:latin typeface="Calibri"/>
                <a:ea typeface="Calibri"/>
                <a:cs typeface="Calibri"/>
                <a:sym typeface="Calibri"/>
              </a:rPr>
              <a:t>Permiten lograr un fin</a:t>
            </a:r>
            <a:endParaRPr lang="es-ES_tradnl" dirty="0"/>
          </a:p>
        </p:txBody>
      </p:sp>
      <p:sp>
        <p:nvSpPr>
          <p:cNvPr id="60" name="Google Shape;60;p4"/>
          <p:cNvSpPr txBox="1"/>
          <p:nvPr/>
        </p:nvSpPr>
        <p:spPr>
          <a:xfrm>
            <a:off x="5964287" y="2730081"/>
            <a:ext cx="2056714" cy="387798"/>
          </a:xfrm>
          <a:prstGeom prst="rect">
            <a:avLst/>
          </a:prstGeom>
          <a:noFill/>
          <a:ln>
            <a:noFill/>
          </a:ln>
        </p:spPr>
        <p:txBody>
          <a:bodyPr spcFirstLastPara="1" wrap="square" lIns="0" tIns="0" rIns="0" bIns="0" anchor="t" anchorCtr="0">
            <a:spAutoFit/>
          </a:bodyPr>
          <a:lstStyle/>
          <a:p>
            <a:pPr marL="182563" lvl="1" indent="-182563">
              <a:lnSpc>
                <a:spcPct val="90000"/>
              </a:lnSpc>
              <a:buSzPct val="100000"/>
              <a:buFont typeface="Calibri"/>
              <a:buChar char="•"/>
            </a:pPr>
            <a:r>
              <a:rPr lang="es-ES_tradnl" dirty="0">
                <a:latin typeface="Calibri"/>
                <a:cs typeface="Calibri"/>
                <a:sym typeface="Calibri"/>
              </a:rPr>
              <a:t>Objetivos</a:t>
            </a:r>
            <a:endParaRPr lang="es-ES_tradnl" dirty="0">
              <a:latin typeface="Calibri"/>
              <a:cs typeface="Calibri"/>
            </a:endParaRPr>
          </a:p>
          <a:p>
            <a:pPr marL="182563" lvl="1" indent="-182563">
              <a:lnSpc>
                <a:spcPct val="90000"/>
              </a:lnSpc>
              <a:buSzPct val="100000"/>
              <a:buFont typeface="Calibri"/>
              <a:buChar char="•"/>
            </a:pPr>
            <a:r>
              <a:rPr lang="es-ES_tradnl" dirty="0">
                <a:latin typeface="Calibri"/>
                <a:cs typeface="Calibri"/>
                <a:sym typeface="Calibri"/>
              </a:rPr>
              <a:t>Metas</a:t>
            </a:r>
            <a:endParaRPr lang="es-ES_tradnl" dirty="0">
              <a:latin typeface="Calibri"/>
              <a:cs typeface="Calibri"/>
            </a:endParaRPr>
          </a:p>
        </p:txBody>
      </p:sp>
      <p:sp>
        <p:nvSpPr>
          <p:cNvPr id="61" name="Google Shape;61;p4"/>
          <p:cNvSpPr txBox="1"/>
          <p:nvPr/>
        </p:nvSpPr>
        <p:spPr>
          <a:xfrm>
            <a:off x="5964287" y="3592260"/>
            <a:ext cx="2611000" cy="387798"/>
          </a:xfrm>
          <a:prstGeom prst="rect">
            <a:avLst/>
          </a:prstGeom>
          <a:noFill/>
          <a:ln>
            <a:noFill/>
          </a:ln>
        </p:spPr>
        <p:txBody>
          <a:bodyPr spcFirstLastPara="1" wrap="square" lIns="0" tIns="0" rIns="0" bIns="0" anchor="t" anchorCtr="0">
            <a:spAutoFit/>
          </a:bodyPr>
          <a:lstStyle/>
          <a:p>
            <a:pPr marL="182563" lvl="1" indent="-182563">
              <a:lnSpc>
                <a:spcPct val="90000"/>
              </a:lnSpc>
              <a:buSzPct val="100000"/>
              <a:buFont typeface="Calibri"/>
              <a:buChar char="•"/>
            </a:pPr>
            <a:r>
              <a:rPr lang="es-ES_tradnl" dirty="0">
                <a:latin typeface="Calibri"/>
                <a:cs typeface="Calibri"/>
                <a:sym typeface="Calibri"/>
              </a:rPr>
              <a:t>Concretos y medibles</a:t>
            </a:r>
            <a:endParaRPr lang="es-ES_tradnl" dirty="0">
              <a:latin typeface="Calibri"/>
              <a:cs typeface="Calibri"/>
            </a:endParaRPr>
          </a:p>
          <a:p>
            <a:pPr marL="182563" lvl="1" indent="-182563">
              <a:lnSpc>
                <a:spcPct val="90000"/>
              </a:lnSpc>
              <a:buSzPct val="100000"/>
              <a:buFont typeface="Calibri"/>
              <a:buChar char="•"/>
            </a:pPr>
            <a:r>
              <a:rPr lang="es-ES_tradnl" dirty="0">
                <a:latin typeface="Calibri"/>
                <a:cs typeface="Calibri"/>
                <a:sym typeface="Calibri"/>
              </a:rPr>
              <a:t>Tiempo determinado</a:t>
            </a:r>
            <a:endParaRPr lang="es-ES_tradnl" dirty="0">
              <a:latin typeface="Calibri"/>
              <a:cs typeface="Calibri"/>
            </a:endParaRPr>
          </a:p>
        </p:txBody>
      </p:sp>
      <p:sp>
        <p:nvSpPr>
          <p:cNvPr id="14" name="Rectangle 5">
            <a:extLst>
              <a:ext uri="{FF2B5EF4-FFF2-40B4-BE49-F238E27FC236}">
                <a16:creationId xmlns:a16="http://schemas.microsoft.com/office/drawing/2014/main" id="{B799019B-8F11-184F-9326-8D6361BAEDD9}"/>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3" name="Conector recto de flecha 2">
            <a:extLst>
              <a:ext uri="{FF2B5EF4-FFF2-40B4-BE49-F238E27FC236}">
                <a16:creationId xmlns:a16="http://schemas.microsoft.com/office/drawing/2014/main" id="{10479BB9-EAB8-B54E-B480-2D1618C0DAF7}"/>
              </a:ext>
            </a:extLst>
          </p:cNvPr>
          <p:cNvCxnSpPr/>
          <p:nvPr/>
        </p:nvCxnSpPr>
        <p:spPr>
          <a:xfrm flipV="1">
            <a:off x="3470032" y="2101254"/>
            <a:ext cx="646323" cy="446255"/>
          </a:xfrm>
          <a:prstGeom prst="straightConnector1">
            <a:avLst/>
          </a:prstGeom>
          <a:ln w="25400">
            <a:solidFill>
              <a:srgbClr val="EE4639"/>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redondeado 18">
            <a:extLst>
              <a:ext uri="{FF2B5EF4-FFF2-40B4-BE49-F238E27FC236}">
                <a16:creationId xmlns:a16="http://schemas.microsoft.com/office/drawing/2014/main" id="{E7AF0978-13F6-9245-8A0A-1FDA63AB5D3E}"/>
              </a:ext>
            </a:extLst>
          </p:cNvPr>
          <p:cNvSpPr/>
          <p:nvPr/>
        </p:nvSpPr>
        <p:spPr>
          <a:xfrm>
            <a:off x="4116355" y="1680405"/>
            <a:ext cx="1521495" cy="735748"/>
          </a:xfrm>
          <a:prstGeom prst="roundRect">
            <a:avLst>
              <a:gd name="adj" fmla="val 16033"/>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dirty="0">
                <a:solidFill>
                  <a:schemeClr val="bg1"/>
                </a:solidFill>
                <a:latin typeface="Calibri"/>
                <a:ea typeface="Calibri"/>
                <a:cs typeface="Calibri"/>
                <a:sym typeface="Calibri"/>
              </a:rPr>
              <a:t>Conjunto de acciones</a:t>
            </a:r>
          </a:p>
        </p:txBody>
      </p:sp>
      <p:cxnSp>
        <p:nvCxnSpPr>
          <p:cNvPr id="21" name="Conector recto de flecha 20">
            <a:extLst>
              <a:ext uri="{FF2B5EF4-FFF2-40B4-BE49-F238E27FC236}">
                <a16:creationId xmlns:a16="http://schemas.microsoft.com/office/drawing/2014/main" id="{E669DFF4-D9F8-4A45-ADCC-602C074A6487}"/>
              </a:ext>
            </a:extLst>
          </p:cNvPr>
          <p:cNvCxnSpPr>
            <a:cxnSpLocks/>
          </p:cNvCxnSpPr>
          <p:nvPr/>
        </p:nvCxnSpPr>
        <p:spPr>
          <a:xfrm flipV="1">
            <a:off x="3345480" y="2919117"/>
            <a:ext cx="720305" cy="1"/>
          </a:xfrm>
          <a:prstGeom prst="straightConnector1">
            <a:avLst/>
          </a:prstGeom>
          <a:ln w="25400">
            <a:solidFill>
              <a:srgbClr val="EE4639"/>
            </a:solidFill>
            <a:tailEnd type="triangle"/>
          </a:ln>
        </p:spPr>
        <p:style>
          <a:lnRef idx="1">
            <a:schemeClr val="accent1"/>
          </a:lnRef>
          <a:fillRef idx="0">
            <a:schemeClr val="accent1"/>
          </a:fillRef>
          <a:effectRef idx="0">
            <a:schemeClr val="accent1"/>
          </a:effectRef>
          <a:fontRef idx="minor">
            <a:schemeClr val="tx1"/>
          </a:fontRef>
        </p:style>
      </p:cxnSp>
      <p:sp>
        <p:nvSpPr>
          <p:cNvPr id="24" name="Rectángulo redondeado 23">
            <a:extLst>
              <a:ext uri="{FF2B5EF4-FFF2-40B4-BE49-F238E27FC236}">
                <a16:creationId xmlns:a16="http://schemas.microsoft.com/office/drawing/2014/main" id="{247239D5-4785-054D-A44D-9B6572DDE3F9}"/>
              </a:ext>
            </a:extLst>
          </p:cNvPr>
          <p:cNvSpPr/>
          <p:nvPr/>
        </p:nvSpPr>
        <p:spPr>
          <a:xfrm>
            <a:off x="4116355" y="2556106"/>
            <a:ext cx="1521495" cy="735748"/>
          </a:xfrm>
          <a:prstGeom prst="roundRect">
            <a:avLst>
              <a:gd name="adj" fmla="val 16033"/>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dirty="0">
                <a:solidFill>
                  <a:schemeClr val="bg1"/>
                </a:solidFill>
                <a:latin typeface="Calibri"/>
                <a:ea typeface="Calibri"/>
                <a:cs typeface="Calibri"/>
                <a:sym typeface="Calibri"/>
              </a:rPr>
              <a:t>Camino a seguir</a:t>
            </a:r>
            <a:endParaRPr lang="es-ES_tradnl" dirty="0">
              <a:solidFill>
                <a:schemeClr val="bg1"/>
              </a:solidFill>
            </a:endParaRPr>
          </a:p>
        </p:txBody>
      </p:sp>
      <p:cxnSp>
        <p:nvCxnSpPr>
          <p:cNvPr id="25" name="Conector recto de flecha 24">
            <a:extLst>
              <a:ext uri="{FF2B5EF4-FFF2-40B4-BE49-F238E27FC236}">
                <a16:creationId xmlns:a16="http://schemas.microsoft.com/office/drawing/2014/main" id="{D8E6A8C9-0925-B046-8AAF-EA91A04CA7F8}"/>
              </a:ext>
            </a:extLst>
          </p:cNvPr>
          <p:cNvCxnSpPr>
            <a:cxnSpLocks/>
            <a:endCxn id="28" idx="1"/>
          </p:cNvCxnSpPr>
          <p:nvPr/>
        </p:nvCxnSpPr>
        <p:spPr>
          <a:xfrm>
            <a:off x="3383901" y="3290430"/>
            <a:ext cx="732454" cy="495729"/>
          </a:xfrm>
          <a:prstGeom prst="straightConnector1">
            <a:avLst/>
          </a:prstGeom>
          <a:ln w="25400">
            <a:solidFill>
              <a:srgbClr val="EE4639"/>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E24B3AFC-5AE5-B846-B39D-3967ABDBC5CF}"/>
              </a:ext>
            </a:extLst>
          </p:cNvPr>
          <p:cNvPicPr>
            <a:picLocks noChangeAspect="1"/>
          </p:cNvPicPr>
          <p:nvPr/>
        </p:nvPicPr>
        <p:blipFill>
          <a:blip r:embed="rId3"/>
          <a:stretch>
            <a:fillRect/>
          </a:stretch>
        </p:blipFill>
        <p:spPr>
          <a:xfrm>
            <a:off x="503237" y="1898865"/>
            <a:ext cx="2981751" cy="1985846"/>
          </a:xfrm>
          <a:prstGeom prst="rect">
            <a:avLst/>
          </a:prstGeom>
        </p:spPr>
      </p:pic>
      <p:sp>
        <p:nvSpPr>
          <p:cNvPr id="28" name="Rectángulo redondeado 27">
            <a:extLst>
              <a:ext uri="{FF2B5EF4-FFF2-40B4-BE49-F238E27FC236}">
                <a16:creationId xmlns:a16="http://schemas.microsoft.com/office/drawing/2014/main" id="{982C9094-DBEC-1F4E-915C-1C55AFD42F6E}"/>
              </a:ext>
            </a:extLst>
          </p:cNvPr>
          <p:cNvSpPr/>
          <p:nvPr/>
        </p:nvSpPr>
        <p:spPr>
          <a:xfrm>
            <a:off x="4116355" y="3418285"/>
            <a:ext cx="1521495" cy="735748"/>
          </a:xfrm>
          <a:prstGeom prst="roundRect">
            <a:avLst>
              <a:gd name="adj" fmla="val 16033"/>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dirty="0">
                <a:solidFill>
                  <a:schemeClr val="bg1"/>
                </a:solidFill>
                <a:latin typeface="Calibri"/>
                <a:ea typeface="Calibri"/>
                <a:cs typeface="Calibri"/>
                <a:sym typeface="Calibri"/>
              </a:rPr>
              <a:t>Deben ser</a:t>
            </a:r>
            <a:endParaRPr lang="es-ES_tradnl"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5"/>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ESTRATEGIA DE SCM</a:t>
            </a:r>
            <a:endParaRPr dirty="0"/>
          </a:p>
        </p:txBody>
      </p:sp>
      <p:sp>
        <p:nvSpPr>
          <p:cNvPr id="70" name="Google Shape;70;p5"/>
          <p:cNvSpPr/>
          <p:nvPr/>
        </p:nvSpPr>
        <p:spPr>
          <a:xfrm>
            <a:off x="511341" y="2179068"/>
            <a:ext cx="3787388" cy="678432"/>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algn="ctr"/>
            <a:r>
              <a:rPr lang="es-ES_tradnl" sz="1800" dirty="0">
                <a:solidFill>
                  <a:schemeClr val="lt1"/>
                </a:solidFill>
                <a:latin typeface="Calibri"/>
                <a:ea typeface="Calibri"/>
                <a:cs typeface="Calibri"/>
                <a:sym typeface="Calibri"/>
              </a:rPr>
              <a:t>En base a objetivos y planes </a:t>
            </a:r>
            <a:br>
              <a:rPr lang="es-ES_tradnl" sz="1800" dirty="0">
                <a:solidFill>
                  <a:schemeClr val="lt1"/>
                </a:solidFill>
                <a:latin typeface="Calibri"/>
                <a:ea typeface="Calibri"/>
                <a:cs typeface="Calibri"/>
                <a:sym typeface="Calibri"/>
              </a:rPr>
            </a:br>
            <a:r>
              <a:rPr lang="es-ES_tradnl" sz="1800" dirty="0">
                <a:solidFill>
                  <a:schemeClr val="lt1"/>
                </a:solidFill>
                <a:latin typeface="Calibri"/>
                <a:ea typeface="Calibri"/>
                <a:cs typeface="Calibri"/>
                <a:sym typeface="Calibri"/>
              </a:rPr>
              <a:t>de la empresa.</a:t>
            </a:r>
            <a:endParaRPr lang="es-ES_tradnl" sz="1800" dirty="0"/>
          </a:p>
        </p:txBody>
      </p:sp>
      <p:sp>
        <p:nvSpPr>
          <p:cNvPr id="11" name="Rectangle 5">
            <a:extLst>
              <a:ext uri="{FF2B5EF4-FFF2-40B4-BE49-F238E27FC236}">
                <a16:creationId xmlns:a16="http://schemas.microsoft.com/office/drawing/2014/main" id="{319B043A-BDB9-6E4F-9B3E-F22E6F55E8B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Google Shape;70;p5">
            <a:extLst>
              <a:ext uri="{FF2B5EF4-FFF2-40B4-BE49-F238E27FC236}">
                <a16:creationId xmlns:a16="http://schemas.microsoft.com/office/drawing/2014/main" id="{2E229990-AD9B-6343-A383-227DAF891E97}"/>
              </a:ext>
            </a:extLst>
          </p:cNvPr>
          <p:cNvSpPr/>
          <p:nvPr/>
        </p:nvSpPr>
        <p:spPr>
          <a:xfrm>
            <a:off x="511342" y="3003738"/>
            <a:ext cx="3787388" cy="678432"/>
          </a:xfrm>
          <a:prstGeom prst="roundRect">
            <a:avLst>
              <a:gd name="adj" fmla="val 16667"/>
            </a:avLst>
          </a:prstGeom>
          <a:solidFill>
            <a:srgbClr val="7150A0"/>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s-ES_tradnl" sz="1800" dirty="0">
                <a:solidFill>
                  <a:schemeClr val="lt1"/>
                </a:solidFill>
                <a:latin typeface="Calibri"/>
                <a:ea typeface="Calibri"/>
                <a:cs typeface="Calibri"/>
                <a:sym typeface="Calibri"/>
              </a:rPr>
              <a:t>Integrada con otras </a:t>
            </a:r>
            <a:br>
              <a:rPr lang="es-ES_tradnl" sz="1800" dirty="0">
                <a:solidFill>
                  <a:schemeClr val="lt1"/>
                </a:solidFill>
                <a:latin typeface="Calibri"/>
                <a:ea typeface="Calibri"/>
                <a:cs typeface="Calibri"/>
                <a:sym typeface="Calibri"/>
              </a:rPr>
            </a:br>
            <a:r>
              <a:rPr lang="es-ES_tradnl" sz="1800" dirty="0">
                <a:solidFill>
                  <a:schemeClr val="lt1"/>
                </a:solidFill>
                <a:latin typeface="Calibri"/>
                <a:ea typeface="Calibri"/>
                <a:cs typeface="Calibri"/>
                <a:sym typeface="Calibri"/>
              </a:rPr>
              <a:t>estrategias funcionales.</a:t>
            </a:r>
            <a:endParaRPr lang="es-ES_tradnl" sz="1800" dirty="0"/>
          </a:p>
        </p:txBody>
      </p:sp>
      <p:pic>
        <p:nvPicPr>
          <p:cNvPr id="5" name="Imagen 4">
            <a:extLst>
              <a:ext uri="{FF2B5EF4-FFF2-40B4-BE49-F238E27FC236}">
                <a16:creationId xmlns:a16="http://schemas.microsoft.com/office/drawing/2014/main" id="{E4E67836-3DCC-8F4D-A5ED-2316BB3A9B0E}"/>
              </a:ext>
            </a:extLst>
          </p:cNvPr>
          <p:cNvPicPr>
            <a:picLocks noChangeAspect="1"/>
          </p:cNvPicPr>
          <p:nvPr/>
        </p:nvPicPr>
        <p:blipFill>
          <a:blip r:embed="rId3"/>
          <a:stretch>
            <a:fillRect/>
          </a:stretch>
        </p:blipFill>
        <p:spPr>
          <a:xfrm>
            <a:off x="4392613" y="1425941"/>
            <a:ext cx="4733391" cy="31555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6"/>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a:solidFill>
                  <a:schemeClr val="dk1"/>
                </a:solidFill>
                <a:latin typeface="Calibri"/>
                <a:ea typeface="Calibri"/>
                <a:cs typeface="Calibri"/>
                <a:sym typeface="Calibri"/>
              </a:rPr>
              <a:t>OBJETIVOS DE LA CADENA DE SUMINISTROS</a:t>
            </a:r>
            <a:endParaRPr/>
          </a:p>
        </p:txBody>
      </p:sp>
      <p:sp>
        <p:nvSpPr>
          <p:cNvPr id="12" name="Rectangle 5">
            <a:extLst>
              <a:ext uri="{FF2B5EF4-FFF2-40B4-BE49-F238E27FC236}">
                <a16:creationId xmlns:a16="http://schemas.microsoft.com/office/drawing/2014/main" id="{16241E33-C949-0C4E-9F08-880FB82F2A2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 name="Grupo 3">
            <a:extLst>
              <a:ext uri="{FF2B5EF4-FFF2-40B4-BE49-F238E27FC236}">
                <a16:creationId xmlns:a16="http://schemas.microsoft.com/office/drawing/2014/main" id="{78417354-1598-E94E-899C-AC38DAD68CB6}"/>
              </a:ext>
            </a:extLst>
          </p:cNvPr>
          <p:cNvGrpSpPr/>
          <p:nvPr/>
        </p:nvGrpSpPr>
        <p:grpSpPr>
          <a:xfrm>
            <a:off x="1352773" y="1582168"/>
            <a:ext cx="6432360" cy="3037280"/>
            <a:chOff x="1352773" y="1752381"/>
            <a:chExt cx="6432360" cy="3037280"/>
          </a:xfrm>
        </p:grpSpPr>
        <p:sp>
          <p:nvSpPr>
            <p:cNvPr id="13" name="28 Flecha derecha">
              <a:extLst>
                <a:ext uri="{FF2B5EF4-FFF2-40B4-BE49-F238E27FC236}">
                  <a16:creationId xmlns:a16="http://schemas.microsoft.com/office/drawing/2014/main" id="{4489B636-F012-E54F-8146-4900ABB57AEE}"/>
                </a:ext>
              </a:extLst>
            </p:cNvPr>
            <p:cNvSpPr/>
            <p:nvPr/>
          </p:nvSpPr>
          <p:spPr>
            <a:xfrm rot="1313439">
              <a:off x="3257055" y="3393500"/>
              <a:ext cx="535251" cy="312311"/>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500" dirty="0">
                <a:latin typeface="Calibri" panose="020F0502020204030204" pitchFamily="34" charset="0"/>
              </a:endParaRPr>
            </a:p>
          </p:txBody>
        </p:sp>
        <p:sp>
          <p:nvSpPr>
            <p:cNvPr id="14" name="28 Flecha derecha">
              <a:extLst>
                <a:ext uri="{FF2B5EF4-FFF2-40B4-BE49-F238E27FC236}">
                  <a16:creationId xmlns:a16="http://schemas.microsoft.com/office/drawing/2014/main" id="{041DBFDE-8BB0-DE42-B0C8-1195D36BC362}"/>
                </a:ext>
              </a:extLst>
            </p:cNvPr>
            <p:cNvSpPr/>
            <p:nvPr/>
          </p:nvSpPr>
          <p:spPr>
            <a:xfrm rot="9123912">
              <a:off x="5348647" y="3405004"/>
              <a:ext cx="535251" cy="312311"/>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500" dirty="0">
                <a:latin typeface="Calibri" panose="020F0502020204030204" pitchFamily="34" charset="0"/>
              </a:endParaRPr>
            </a:p>
          </p:txBody>
        </p:sp>
        <p:sp>
          <p:nvSpPr>
            <p:cNvPr id="15" name="28 Flecha derecha">
              <a:extLst>
                <a:ext uri="{FF2B5EF4-FFF2-40B4-BE49-F238E27FC236}">
                  <a16:creationId xmlns:a16="http://schemas.microsoft.com/office/drawing/2014/main" id="{D254163A-1887-BF44-B97B-FFF6BC381548}"/>
                </a:ext>
              </a:extLst>
            </p:cNvPr>
            <p:cNvSpPr/>
            <p:nvPr/>
          </p:nvSpPr>
          <p:spPr>
            <a:xfrm rot="5400000">
              <a:off x="4323489" y="2739626"/>
              <a:ext cx="535251" cy="312311"/>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500" dirty="0">
                <a:latin typeface="Calibri" panose="020F0502020204030204" pitchFamily="34" charset="0"/>
              </a:endParaRPr>
            </a:p>
          </p:txBody>
        </p:sp>
        <p:sp>
          <p:nvSpPr>
            <p:cNvPr id="3" name="Elipse 2">
              <a:extLst>
                <a:ext uri="{FF2B5EF4-FFF2-40B4-BE49-F238E27FC236}">
                  <a16:creationId xmlns:a16="http://schemas.microsoft.com/office/drawing/2014/main" id="{6F3837F8-6175-3E49-81CA-265668F504E2}"/>
                </a:ext>
              </a:extLst>
            </p:cNvPr>
            <p:cNvSpPr/>
            <p:nvPr/>
          </p:nvSpPr>
          <p:spPr>
            <a:xfrm>
              <a:off x="3902797" y="3443461"/>
              <a:ext cx="1346200" cy="1346200"/>
            </a:xfrm>
            <a:prstGeom prst="ellips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b="1" dirty="0">
                  <a:solidFill>
                    <a:schemeClr val="lt1"/>
                  </a:solidFill>
                  <a:latin typeface="Calibri"/>
                  <a:ea typeface="Calibri"/>
                  <a:cs typeface="Calibri"/>
                  <a:sym typeface="Calibri"/>
                </a:rPr>
                <a:t>Objetivos </a:t>
              </a:r>
              <a:endParaRPr lang="es-ES_tradnl" sz="1400" b="1" dirty="0"/>
            </a:p>
            <a:p>
              <a:pPr marL="0" marR="0" lvl="0" indent="0" algn="ctr" rtl="0">
                <a:lnSpc>
                  <a:spcPct val="90000"/>
                </a:lnSpc>
                <a:spcBef>
                  <a:spcPts val="630"/>
                </a:spcBef>
                <a:spcAft>
                  <a:spcPts val="0"/>
                </a:spcAft>
                <a:buNone/>
              </a:pPr>
              <a:r>
                <a:rPr lang="es-ES_tradnl" sz="1400" b="1" dirty="0">
                  <a:solidFill>
                    <a:schemeClr val="lt1"/>
                  </a:solidFill>
                  <a:latin typeface="Calibri"/>
                  <a:ea typeface="Calibri"/>
                  <a:cs typeface="Calibri"/>
                  <a:sym typeface="Calibri"/>
                </a:rPr>
                <a:t>SCM</a:t>
              </a:r>
              <a:endParaRPr lang="es-ES_tradnl" sz="1400" b="1" dirty="0"/>
            </a:p>
          </p:txBody>
        </p:sp>
        <p:sp>
          <p:nvSpPr>
            <p:cNvPr id="16" name="Rectángulo redondeado 15">
              <a:extLst>
                <a:ext uri="{FF2B5EF4-FFF2-40B4-BE49-F238E27FC236}">
                  <a16:creationId xmlns:a16="http://schemas.microsoft.com/office/drawing/2014/main" id="{881D24AC-29A5-4B41-B649-90F8B935A79C}"/>
                </a:ext>
              </a:extLst>
            </p:cNvPr>
            <p:cNvSpPr/>
            <p:nvPr/>
          </p:nvSpPr>
          <p:spPr>
            <a:xfrm>
              <a:off x="1352773" y="2990031"/>
              <a:ext cx="1789760" cy="735748"/>
            </a:xfrm>
            <a:prstGeom prst="roundRect">
              <a:avLst>
                <a:gd name="adj" fmla="val 16033"/>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b="1" dirty="0">
                  <a:solidFill>
                    <a:schemeClr val="lt1"/>
                  </a:solidFill>
                  <a:latin typeface="Calibri"/>
                  <a:ea typeface="Calibri"/>
                  <a:cs typeface="Calibri"/>
                  <a:sym typeface="Calibri"/>
                </a:rPr>
                <a:t>Reducción de costos</a:t>
              </a:r>
              <a:endParaRPr lang="es-ES_tradnl" sz="1400" b="1" dirty="0"/>
            </a:p>
          </p:txBody>
        </p:sp>
        <p:sp>
          <p:nvSpPr>
            <p:cNvPr id="17" name="Rectángulo redondeado 16">
              <a:extLst>
                <a:ext uri="{FF2B5EF4-FFF2-40B4-BE49-F238E27FC236}">
                  <a16:creationId xmlns:a16="http://schemas.microsoft.com/office/drawing/2014/main" id="{9152AF04-FB14-B341-8BC3-8D551907D914}"/>
                </a:ext>
              </a:extLst>
            </p:cNvPr>
            <p:cNvSpPr/>
            <p:nvPr/>
          </p:nvSpPr>
          <p:spPr>
            <a:xfrm>
              <a:off x="5995373" y="2990031"/>
              <a:ext cx="1789760" cy="735748"/>
            </a:xfrm>
            <a:prstGeom prst="roundRect">
              <a:avLst>
                <a:gd name="adj" fmla="val 16033"/>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b="1" dirty="0">
                  <a:solidFill>
                    <a:schemeClr val="lt1"/>
                  </a:solidFill>
                  <a:latin typeface="Calibri"/>
                  <a:ea typeface="Calibri"/>
                  <a:cs typeface="Calibri"/>
                  <a:sym typeface="Calibri"/>
                </a:rPr>
                <a:t>Maximizar capital</a:t>
              </a:r>
              <a:endParaRPr lang="es-ES_tradnl" sz="1400" b="1" dirty="0"/>
            </a:p>
          </p:txBody>
        </p:sp>
        <p:sp>
          <p:nvSpPr>
            <p:cNvPr id="18" name="Rectángulo redondeado 17">
              <a:extLst>
                <a:ext uri="{FF2B5EF4-FFF2-40B4-BE49-F238E27FC236}">
                  <a16:creationId xmlns:a16="http://schemas.microsoft.com/office/drawing/2014/main" id="{9E5494E4-1269-6043-A653-698E49C73971}"/>
                </a:ext>
              </a:extLst>
            </p:cNvPr>
            <p:cNvSpPr/>
            <p:nvPr/>
          </p:nvSpPr>
          <p:spPr>
            <a:xfrm>
              <a:off x="3677120" y="1752381"/>
              <a:ext cx="1789760" cy="735748"/>
            </a:xfrm>
            <a:prstGeom prst="roundRect">
              <a:avLst>
                <a:gd name="adj" fmla="val 16033"/>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None/>
              </a:pPr>
              <a:r>
                <a:rPr lang="es-ES_tradnl" sz="1400" b="1" dirty="0">
                  <a:solidFill>
                    <a:schemeClr val="lt1"/>
                  </a:solidFill>
                  <a:latin typeface="Calibri"/>
                  <a:ea typeface="Calibri"/>
                  <a:cs typeface="Calibri"/>
                  <a:sym typeface="Calibri"/>
                </a:rPr>
                <a:t>Mejora servicio </a:t>
              </a:r>
              <a:br>
                <a:rPr lang="es-ES_tradnl" sz="1400" b="1" dirty="0">
                  <a:solidFill>
                    <a:schemeClr val="lt1"/>
                  </a:solidFill>
                  <a:latin typeface="Calibri"/>
                  <a:ea typeface="Calibri"/>
                  <a:cs typeface="Calibri"/>
                  <a:sym typeface="Calibri"/>
                </a:rPr>
              </a:br>
              <a:r>
                <a:rPr lang="es-ES_tradnl" sz="1400" b="1" dirty="0">
                  <a:solidFill>
                    <a:schemeClr val="lt1"/>
                  </a:solidFill>
                  <a:latin typeface="Calibri"/>
                  <a:ea typeface="Calibri"/>
                  <a:cs typeface="Calibri"/>
                  <a:sym typeface="Calibri"/>
                </a:rPr>
                <a:t>al cliente</a:t>
              </a:r>
              <a:endParaRPr lang="es-ES_tradnl" sz="1400" b="1"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7"/>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PLANEACIÓN DE LA CADENA DE SUMINISTRO</a:t>
            </a:r>
            <a:endParaRPr dirty="0"/>
          </a:p>
        </p:txBody>
      </p:sp>
      <p:grpSp>
        <p:nvGrpSpPr>
          <p:cNvPr id="2" name="Grupo 1">
            <a:extLst>
              <a:ext uri="{FF2B5EF4-FFF2-40B4-BE49-F238E27FC236}">
                <a16:creationId xmlns:a16="http://schemas.microsoft.com/office/drawing/2014/main" id="{6978EB6E-71EB-944A-84DD-B780D7596DE2}"/>
              </a:ext>
            </a:extLst>
          </p:cNvPr>
          <p:cNvGrpSpPr/>
          <p:nvPr/>
        </p:nvGrpSpPr>
        <p:grpSpPr>
          <a:xfrm>
            <a:off x="5088833" y="1308641"/>
            <a:ext cx="3097717" cy="3097717"/>
            <a:chOff x="5486398" y="1362769"/>
            <a:chExt cx="3097717" cy="3097717"/>
          </a:xfrm>
        </p:grpSpPr>
        <p:sp>
          <p:nvSpPr>
            <p:cNvPr id="93" name="Google Shape;93;p7"/>
            <p:cNvSpPr/>
            <p:nvPr/>
          </p:nvSpPr>
          <p:spPr>
            <a:xfrm>
              <a:off x="5486398" y="1362769"/>
              <a:ext cx="3097717" cy="3097717"/>
            </a:xfrm>
            <a:prstGeom prst="ellipse">
              <a:avLst/>
            </a:prstGeom>
            <a:solidFill>
              <a:srgbClr val="00B1C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7"/>
            <p:cNvSpPr txBox="1"/>
            <p:nvPr/>
          </p:nvSpPr>
          <p:spPr>
            <a:xfrm>
              <a:off x="5919326" y="2553264"/>
              <a:ext cx="2365672" cy="1231106"/>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s-ES_tradnl" sz="1600" b="1" dirty="0">
                  <a:solidFill>
                    <a:schemeClr val="lt1"/>
                  </a:solidFill>
                  <a:latin typeface="Calibri"/>
                  <a:ea typeface="Calibri"/>
                  <a:cs typeface="Calibri"/>
                  <a:sym typeface="Calibri"/>
                </a:rPr>
                <a:t>Responden a las preguntas:</a:t>
              </a:r>
              <a:endParaRPr lang="es-ES_tradnl" dirty="0"/>
            </a:p>
            <a:p>
              <a:pPr marL="11112" marR="0" lvl="0" indent="0" algn="l" rtl="0">
                <a:spcBef>
                  <a:spcPts val="0"/>
                </a:spcBef>
                <a:spcAft>
                  <a:spcPts val="0"/>
                </a:spcAft>
                <a:buNone/>
              </a:pPr>
              <a:r>
                <a:rPr lang="es-ES_tradnl" sz="1600" b="1" dirty="0">
                  <a:solidFill>
                    <a:schemeClr val="lt1"/>
                  </a:solidFill>
                  <a:latin typeface="Calibri"/>
                  <a:ea typeface="Calibri"/>
                  <a:cs typeface="Calibri"/>
                  <a:sym typeface="Calibri"/>
                </a:rPr>
                <a:t>¿Qué? …</a:t>
              </a:r>
              <a:endParaRPr lang="es-ES_tradnl" dirty="0"/>
            </a:p>
            <a:p>
              <a:pPr marL="11112" marR="0" lvl="0" indent="0" algn="l" rtl="0">
                <a:spcBef>
                  <a:spcPts val="0"/>
                </a:spcBef>
                <a:spcAft>
                  <a:spcPts val="0"/>
                </a:spcAft>
                <a:buNone/>
              </a:pPr>
              <a:r>
                <a:rPr lang="es-ES_tradnl" sz="1600" b="1" dirty="0">
                  <a:solidFill>
                    <a:schemeClr val="lt1"/>
                  </a:solidFill>
                  <a:latin typeface="Calibri"/>
                  <a:ea typeface="Calibri"/>
                  <a:cs typeface="Calibri"/>
                  <a:sym typeface="Calibri"/>
                </a:rPr>
                <a:t>¿Cómo? …</a:t>
              </a:r>
              <a:endParaRPr lang="es-ES_tradnl" dirty="0"/>
            </a:p>
            <a:p>
              <a:pPr marL="11112" marR="0" lvl="0" indent="0" algn="l" rtl="0">
                <a:spcBef>
                  <a:spcPts val="0"/>
                </a:spcBef>
                <a:spcAft>
                  <a:spcPts val="0"/>
                </a:spcAft>
                <a:buNone/>
              </a:pPr>
              <a:r>
                <a:rPr lang="es-ES_tradnl" sz="1600" b="1" dirty="0">
                  <a:solidFill>
                    <a:schemeClr val="lt1"/>
                  </a:solidFill>
                  <a:latin typeface="Calibri"/>
                  <a:ea typeface="Calibri"/>
                  <a:cs typeface="Calibri"/>
                  <a:sym typeface="Calibri"/>
                </a:rPr>
                <a:t>¿Cuándo? …</a:t>
              </a:r>
              <a:endParaRPr lang="es-ES_tradnl" dirty="0"/>
            </a:p>
            <a:p>
              <a:pPr marL="11112" marR="0" lvl="0" indent="0" algn="l" rtl="0">
                <a:spcBef>
                  <a:spcPts val="0"/>
                </a:spcBef>
                <a:spcAft>
                  <a:spcPts val="0"/>
                </a:spcAft>
                <a:buNone/>
              </a:pPr>
              <a:r>
                <a:rPr lang="es-ES_tradnl" sz="1600" b="1" dirty="0">
                  <a:solidFill>
                    <a:srgbClr val="EE4639"/>
                  </a:solidFill>
                  <a:latin typeface="Calibri"/>
                  <a:ea typeface="Calibri"/>
                  <a:cs typeface="Calibri"/>
                  <a:sym typeface="Calibri"/>
                </a:rPr>
                <a:t>Mover el producto. </a:t>
              </a:r>
              <a:endParaRPr lang="es-ES_tradnl" dirty="0">
                <a:solidFill>
                  <a:srgbClr val="EE4639"/>
                </a:solidFill>
              </a:endParaRPr>
            </a:p>
          </p:txBody>
        </p:sp>
        <p:sp>
          <p:nvSpPr>
            <p:cNvPr id="98" name="Google Shape;98;p7"/>
            <p:cNvSpPr txBox="1"/>
            <p:nvPr/>
          </p:nvSpPr>
          <p:spPr>
            <a:xfrm>
              <a:off x="6883908" y="1605416"/>
              <a:ext cx="302696" cy="1015663"/>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6600" b="1" dirty="0">
                  <a:solidFill>
                    <a:srgbClr val="EE4639"/>
                  </a:solidFill>
                  <a:latin typeface="Calibri"/>
                  <a:ea typeface="Calibri"/>
                  <a:cs typeface="Calibri"/>
                  <a:sym typeface="Calibri"/>
                </a:rPr>
                <a:t>?</a:t>
              </a:r>
              <a:endParaRPr dirty="0">
                <a:solidFill>
                  <a:srgbClr val="EE4639"/>
                </a:solidFill>
              </a:endParaRPr>
            </a:p>
          </p:txBody>
        </p:sp>
      </p:grpSp>
      <p:sp>
        <p:nvSpPr>
          <p:cNvPr id="8" name="Rectangle 5">
            <a:extLst>
              <a:ext uri="{FF2B5EF4-FFF2-40B4-BE49-F238E27FC236}">
                <a16:creationId xmlns:a16="http://schemas.microsoft.com/office/drawing/2014/main" id="{5F434152-99DA-E249-BBBE-F8AD30BC800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D6D504FF-3613-884B-92A0-668A8C33A61F}"/>
              </a:ext>
            </a:extLst>
          </p:cNvPr>
          <p:cNvSpPr/>
          <p:nvPr/>
        </p:nvSpPr>
        <p:spPr>
          <a:xfrm>
            <a:off x="511341" y="1582168"/>
            <a:ext cx="3881272" cy="2859465"/>
          </a:xfrm>
          <a:prstGeom prst="roundRect">
            <a:avLst>
              <a:gd name="adj" fmla="val 32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marR="0" lvl="0" indent="0" algn="l" rtl="0">
              <a:spcBef>
                <a:spcPts val="0"/>
              </a:spcBef>
              <a:spcAft>
                <a:spcPts val="0"/>
              </a:spcAft>
              <a:buNone/>
            </a:pPr>
            <a:r>
              <a:rPr lang="es-ES_tradnl" sz="1400" b="1" dirty="0">
                <a:solidFill>
                  <a:schemeClr val="dk1"/>
                </a:solidFill>
                <a:latin typeface="Calibri"/>
                <a:ea typeface="Calibri"/>
                <a:cs typeface="Calibri"/>
                <a:sym typeface="Calibri"/>
              </a:rPr>
              <a:t>Tiene 3 niveles de decisión:</a:t>
            </a:r>
            <a:endParaRPr lang="es-ES_tradnl" dirty="0"/>
          </a:p>
          <a:p>
            <a:pPr marL="177800" marR="0" lvl="0" indent="0" algn="l" rtl="0">
              <a:spcBef>
                <a:spcPts val="0"/>
              </a:spcBef>
              <a:spcAft>
                <a:spcPts val="0"/>
              </a:spcAft>
              <a:buNone/>
            </a:pPr>
            <a:endParaRPr lang="es-ES_tradnl" sz="1400" b="1" i="1" dirty="0">
              <a:solidFill>
                <a:schemeClr val="lt1"/>
              </a:solidFill>
              <a:latin typeface="Calibri"/>
              <a:ea typeface="Calibri"/>
              <a:cs typeface="Calibri"/>
              <a:sym typeface="Calibri"/>
            </a:endParaRPr>
          </a:p>
          <a:p>
            <a:pPr marL="177800" marR="0" lvl="0" indent="0" algn="l" rtl="0">
              <a:spcBef>
                <a:spcPts val="0"/>
              </a:spcBef>
              <a:spcAft>
                <a:spcPts val="0"/>
              </a:spcAft>
              <a:buNone/>
            </a:pPr>
            <a:r>
              <a:rPr lang="es-ES_tradnl" sz="1400" b="1" i="1" dirty="0">
                <a:solidFill>
                  <a:srgbClr val="7150A0"/>
                </a:solidFill>
                <a:latin typeface="Calibri"/>
                <a:ea typeface="Calibri"/>
                <a:cs typeface="Calibri"/>
                <a:sym typeface="Calibri"/>
              </a:rPr>
              <a:t>1. Planeación Estratégica: </a:t>
            </a:r>
            <a:endParaRPr lang="es-ES_tradnl" sz="1400" i="1" dirty="0">
              <a:solidFill>
                <a:srgbClr val="7150A0"/>
              </a:solidFill>
              <a:latin typeface="Calibri"/>
              <a:ea typeface="Calibri"/>
              <a:cs typeface="Calibri"/>
              <a:sym typeface="Calibri"/>
            </a:endParaRPr>
          </a:p>
          <a:p>
            <a:pPr marL="177800" marR="0" lvl="0" indent="0" algn="l" rtl="0">
              <a:spcBef>
                <a:spcPts val="0"/>
              </a:spcBef>
              <a:spcAft>
                <a:spcPts val="0"/>
              </a:spcAft>
              <a:buNone/>
            </a:pPr>
            <a:r>
              <a:rPr lang="es-ES_tradnl" sz="1400" i="1" dirty="0">
                <a:solidFill>
                  <a:schemeClr val="dk1"/>
                </a:solidFill>
                <a:latin typeface="Calibri"/>
                <a:ea typeface="Calibri"/>
                <a:cs typeface="Calibri"/>
                <a:sym typeface="Calibri"/>
              </a:rPr>
              <a:t>     </a:t>
            </a:r>
            <a:r>
              <a:rPr lang="es-ES_tradnl" sz="1400" dirty="0">
                <a:solidFill>
                  <a:schemeClr val="dk1"/>
                </a:solidFill>
                <a:latin typeface="Calibri"/>
                <a:ea typeface="Calibri"/>
                <a:cs typeface="Calibri"/>
                <a:sym typeface="Calibri"/>
              </a:rPr>
              <a:t>A largo plazo, más de 1 año.</a:t>
            </a:r>
            <a:endParaRPr lang="es-ES_tradnl" dirty="0"/>
          </a:p>
          <a:p>
            <a:pPr marL="177800" marR="0" lvl="0" indent="0" algn="l" rtl="0">
              <a:spcBef>
                <a:spcPts val="0"/>
              </a:spcBef>
              <a:spcAft>
                <a:spcPts val="0"/>
              </a:spcAft>
              <a:buNone/>
            </a:pPr>
            <a:endParaRPr lang="es-ES_tradnl" sz="1400" i="1" dirty="0">
              <a:solidFill>
                <a:schemeClr val="dk1"/>
              </a:solidFill>
              <a:latin typeface="Calibri"/>
              <a:ea typeface="Calibri"/>
              <a:cs typeface="Calibri"/>
              <a:sym typeface="Calibri"/>
            </a:endParaRPr>
          </a:p>
          <a:p>
            <a:pPr marL="177800" marR="0" lvl="0" indent="0" algn="l" rtl="0">
              <a:spcBef>
                <a:spcPts val="0"/>
              </a:spcBef>
              <a:spcAft>
                <a:spcPts val="0"/>
              </a:spcAft>
              <a:buNone/>
            </a:pPr>
            <a:r>
              <a:rPr lang="es-ES_tradnl" sz="1400" b="1" i="1" dirty="0">
                <a:solidFill>
                  <a:srgbClr val="00B1C2"/>
                </a:solidFill>
                <a:latin typeface="Calibri"/>
                <a:ea typeface="Calibri"/>
                <a:cs typeface="Calibri"/>
                <a:sym typeface="Calibri"/>
              </a:rPr>
              <a:t>2. Planeación Táctica:</a:t>
            </a:r>
            <a:endParaRPr lang="es-ES_tradnl" sz="1400" i="1" dirty="0">
              <a:solidFill>
                <a:srgbClr val="00B1C2"/>
              </a:solidFill>
              <a:latin typeface="Calibri"/>
              <a:ea typeface="Calibri"/>
              <a:cs typeface="Calibri"/>
              <a:sym typeface="Calibri"/>
            </a:endParaRPr>
          </a:p>
          <a:p>
            <a:pPr marL="177800" marR="0" lvl="0" indent="0" algn="l" rtl="0">
              <a:spcBef>
                <a:spcPts val="0"/>
              </a:spcBef>
              <a:spcAft>
                <a:spcPts val="0"/>
              </a:spcAft>
              <a:buNone/>
            </a:pPr>
            <a:r>
              <a:rPr lang="es-ES_tradnl" sz="1400" i="1" dirty="0">
                <a:solidFill>
                  <a:schemeClr val="dk1"/>
                </a:solidFill>
                <a:latin typeface="Calibri"/>
                <a:ea typeface="Calibri"/>
                <a:cs typeface="Calibri"/>
                <a:sym typeface="Calibri"/>
              </a:rPr>
              <a:t>     </a:t>
            </a:r>
            <a:r>
              <a:rPr lang="es-ES_tradnl" sz="1400" dirty="0">
                <a:solidFill>
                  <a:schemeClr val="dk1"/>
                </a:solidFill>
                <a:latin typeface="Calibri"/>
                <a:ea typeface="Calibri"/>
                <a:cs typeface="Calibri"/>
                <a:sym typeface="Calibri"/>
              </a:rPr>
              <a:t>A mediano plazo, menos de 1 año.</a:t>
            </a:r>
            <a:endParaRPr lang="es-ES_tradnl" dirty="0"/>
          </a:p>
          <a:p>
            <a:pPr marL="177800" marR="0" lvl="0" indent="0" algn="l" rtl="0">
              <a:spcBef>
                <a:spcPts val="0"/>
              </a:spcBef>
              <a:spcAft>
                <a:spcPts val="0"/>
              </a:spcAft>
              <a:buNone/>
            </a:pPr>
            <a:endParaRPr lang="es-ES_tradnl" sz="1400" i="1" dirty="0">
              <a:solidFill>
                <a:srgbClr val="D2032C"/>
              </a:solidFill>
              <a:latin typeface="Calibri"/>
              <a:ea typeface="Calibri"/>
              <a:cs typeface="Calibri"/>
              <a:sym typeface="Calibri"/>
            </a:endParaRPr>
          </a:p>
          <a:p>
            <a:pPr marL="177800" marR="0" lvl="0" indent="0" algn="l" rtl="0">
              <a:spcBef>
                <a:spcPts val="0"/>
              </a:spcBef>
              <a:spcAft>
                <a:spcPts val="0"/>
              </a:spcAft>
              <a:buNone/>
            </a:pPr>
            <a:r>
              <a:rPr lang="es-ES_tradnl" sz="1400" b="1" i="1" dirty="0">
                <a:solidFill>
                  <a:srgbClr val="EE4639"/>
                </a:solidFill>
                <a:latin typeface="Calibri"/>
                <a:ea typeface="Calibri"/>
                <a:cs typeface="Calibri"/>
                <a:sym typeface="Calibri"/>
              </a:rPr>
              <a:t>3. Planeación Operativa:</a:t>
            </a:r>
            <a:endParaRPr lang="es-ES_tradnl" sz="1400" i="1" dirty="0">
              <a:solidFill>
                <a:srgbClr val="EE4639"/>
              </a:solidFill>
              <a:latin typeface="Calibri"/>
              <a:ea typeface="Calibri"/>
              <a:cs typeface="Calibri"/>
              <a:sym typeface="Calibri"/>
            </a:endParaRPr>
          </a:p>
          <a:p>
            <a:pPr marL="177800" marR="0" lvl="0" indent="0" algn="l" rtl="0">
              <a:spcBef>
                <a:spcPts val="0"/>
              </a:spcBef>
              <a:spcAft>
                <a:spcPts val="0"/>
              </a:spcAft>
              <a:buNone/>
            </a:pPr>
            <a:r>
              <a:rPr lang="es-ES_tradnl" sz="1400" i="1" dirty="0">
                <a:solidFill>
                  <a:schemeClr val="dk1"/>
                </a:solidFill>
                <a:latin typeface="Calibri"/>
                <a:ea typeface="Calibri"/>
                <a:cs typeface="Calibri"/>
                <a:sym typeface="Calibri"/>
              </a:rPr>
              <a:t>    </a:t>
            </a:r>
            <a:r>
              <a:rPr lang="es-ES_tradnl" sz="1400" dirty="0">
                <a:solidFill>
                  <a:schemeClr val="dk1"/>
                </a:solidFill>
                <a:latin typeface="Calibri"/>
                <a:ea typeface="Calibri"/>
                <a:cs typeface="Calibri"/>
                <a:sym typeface="Calibri"/>
              </a:rPr>
              <a:t>A corto plazo, por hora o días.</a:t>
            </a:r>
            <a:endParaRPr lang="es-ES_tradn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29" name="Imagen 28">
            <a:extLst>
              <a:ext uri="{FF2B5EF4-FFF2-40B4-BE49-F238E27FC236}">
                <a16:creationId xmlns:a16="http://schemas.microsoft.com/office/drawing/2014/main" id="{C6EECC51-EE90-4247-9BA7-443B01F22B9F}"/>
              </a:ext>
            </a:extLst>
          </p:cNvPr>
          <p:cNvPicPr>
            <a:picLocks noChangeAspect="1"/>
          </p:cNvPicPr>
          <p:nvPr/>
        </p:nvPicPr>
        <p:blipFill rotWithShape="1">
          <a:blip r:embed="rId3"/>
          <a:srcRect t="7330"/>
          <a:stretch/>
        </p:blipFill>
        <p:spPr>
          <a:xfrm>
            <a:off x="3500254" y="1599792"/>
            <a:ext cx="2151344" cy="1535110"/>
          </a:xfrm>
          <a:prstGeom prst="rect">
            <a:avLst/>
          </a:prstGeom>
        </p:spPr>
      </p:pic>
      <p:sp>
        <p:nvSpPr>
          <p:cNvPr id="103" name="Google Shape;103;p8"/>
          <p:cNvSpPr txBox="1"/>
          <p:nvPr/>
        </p:nvSpPr>
        <p:spPr>
          <a:xfrm>
            <a:off x="511341" y="925339"/>
            <a:ext cx="4060659"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PLANEACIÓN DE SCM</a:t>
            </a:r>
            <a:endParaRPr dirty="0"/>
          </a:p>
        </p:txBody>
      </p:sp>
      <p:sp>
        <p:nvSpPr>
          <p:cNvPr id="15" name="Rectangle 5">
            <a:extLst>
              <a:ext uri="{FF2B5EF4-FFF2-40B4-BE49-F238E27FC236}">
                <a16:creationId xmlns:a16="http://schemas.microsoft.com/office/drawing/2014/main" id="{C8DEE14E-4A36-0841-A958-8C34CC18D30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PLANES ESTRATÉGICOS DE LA CADENA DE SUMINISTROS </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cxnSp>
        <p:nvCxnSpPr>
          <p:cNvPr id="17" name="Conector recto de flecha 16">
            <a:extLst>
              <a:ext uri="{FF2B5EF4-FFF2-40B4-BE49-F238E27FC236}">
                <a16:creationId xmlns:a16="http://schemas.microsoft.com/office/drawing/2014/main" id="{28EA7EF9-F5F0-1040-B1A6-4ECD86B213DD}"/>
              </a:ext>
            </a:extLst>
          </p:cNvPr>
          <p:cNvCxnSpPr/>
          <p:nvPr/>
        </p:nvCxnSpPr>
        <p:spPr>
          <a:xfrm flipH="1">
            <a:off x="2602674" y="278825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3 Tabla">
            <a:extLst>
              <a:ext uri="{FF2B5EF4-FFF2-40B4-BE49-F238E27FC236}">
                <a16:creationId xmlns:a16="http://schemas.microsoft.com/office/drawing/2014/main" id="{CF1023C8-8A45-9047-A18C-54DDAC8D5B39}"/>
              </a:ext>
            </a:extLst>
          </p:cNvPr>
          <p:cNvGraphicFramePr>
            <a:graphicFrameLocks noGrp="1"/>
          </p:cNvGraphicFramePr>
          <p:nvPr>
            <p:extLst>
              <p:ext uri="{D42A27DB-BD31-4B8C-83A1-F6EECF244321}">
                <p14:modId xmlns:p14="http://schemas.microsoft.com/office/powerpoint/2010/main" val="2616955984"/>
              </p:ext>
            </p:extLst>
          </p:nvPr>
        </p:nvGraphicFramePr>
        <p:xfrm>
          <a:off x="1158929" y="3134902"/>
          <a:ext cx="2157116" cy="911857"/>
        </p:xfrm>
        <a:graphic>
          <a:graphicData uri="http://schemas.openxmlformats.org/drawingml/2006/table">
            <a:tbl>
              <a:tblPr firstRow="1" firstCol="1" bandRow="1">
                <a:tableStyleId>{3B4B98B0-60AC-42C2-AFA5-B58CD77FA1E5}</a:tableStyleId>
              </a:tblPr>
              <a:tblGrid>
                <a:gridCol w="2157116">
                  <a:extLst>
                    <a:ext uri="{9D8B030D-6E8A-4147-A177-3AD203B41FA5}">
                      <a16:colId xmlns:a16="http://schemas.microsoft.com/office/drawing/2014/main" val="20000"/>
                    </a:ext>
                  </a:extLst>
                </a:gridCol>
              </a:tblGrid>
              <a:tr h="35213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ESTRATÉGICA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150A0"/>
                    </a:solidFill>
                  </a:tcPr>
                </a:tc>
                <a:extLst>
                  <a:ext uri="{0D108BD9-81ED-4DB2-BD59-A6C34878D82A}">
                    <a16:rowId xmlns:a16="http://schemas.microsoft.com/office/drawing/2014/main" val="10000"/>
                  </a:ext>
                </a:extLst>
              </a:tr>
              <a:tr h="559727">
                <a:tc>
                  <a:txBody>
                    <a:bodyPr/>
                    <a:lstStyle/>
                    <a:p>
                      <a:pPr algn="ctr">
                        <a:lnSpc>
                          <a:spcPct val="80000"/>
                        </a:lnSpc>
                        <a:spcAft>
                          <a:spcPts val="0"/>
                        </a:spcAft>
                      </a:pPr>
                      <a:r>
                        <a:rPr lang="es-PE" sz="1300" b="0" dirty="0">
                          <a:solidFill>
                            <a:srgbClr val="000000"/>
                          </a:solidFill>
                          <a:effectLst/>
                          <a:latin typeface="Calibri" charset="0"/>
                          <a:ea typeface="Calibri" charset="0"/>
                          <a:cs typeface="Calibri" charset="0"/>
                        </a:rPr>
                        <a:t>Largo plazo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DCED"/>
                    </a:solidFill>
                  </a:tcPr>
                </a:tc>
                <a:extLst>
                  <a:ext uri="{0D108BD9-81ED-4DB2-BD59-A6C34878D82A}">
                    <a16:rowId xmlns:a16="http://schemas.microsoft.com/office/drawing/2014/main" val="10001"/>
                  </a:ext>
                </a:extLst>
              </a:tr>
            </a:tbl>
          </a:graphicData>
        </a:graphic>
      </p:graphicFrame>
      <p:sp>
        <p:nvSpPr>
          <p:cNvPr id="19" name="Rectángulo redondeado 18">
            <a:extLst>
              <a:ext uri="{FF2B5EF4-FFF2-40B4-BE49-F238E27FC236}">
                <a16:creationId xmlns:a16="http://schemas.microsoft.com/office/drawing/2014/main" id="{2D37FEB0-B278-8947-B498-CA7A4E3782D9}"/>
              </a:ext>
            </a:extLst>
          </p:cNvPr>
          <p:cNvSpPr/>
          <p:nvPr/>
        </p:nvSpPr>
        <p:spPr>
          <a:xfrm>
            <a:off x="1162878" y="1593183"/>
            <a:ext cx="2153168" cy="2453575"/>
          </a:xfrm>
          <a:prstGeom prst="roundRect">
            <a:avLst>
              <a:gd name="adj" fmla="val 0"/>
            </a:avLst>
          </a:prstGeom>
          <a:noFill/>
          <a:ln>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pic>
        <p:nvPicPr>
          <p:cNvPr id="20" name="Imagen 19">
            <a:extLst>
              <a:ext uri="{FF2B5EF4-FFF2-40B4-BE49-F238E27FC236}">
                <a16:creationId xmlns:a16="http://schemas.microsoft.com/office/drawing/2014/main" id="{56EFE437-289C-F44E-B572-43559646438E}"/>
              </a:ext>
            </a:extLst>
          </p:cNvPr>
          <p:cNvPicPr>
            <a:picLocks noChangeAspect="1"/>
          </p:cNvPicPr>
          <p:nvPr/>
        </p:nvPicPr>
        <p:blipFill>
          <a:blip r:embed="rId4"/>
          <a:stretch>
            <a:fillRect/>
          </a:stretch>
        </p:blipFill>
        <p:spPr>
          <a:xfrm>
            <a:off x="1431917" y="1729171"/>
            <a:ext cx="1645238" cy="1319619"/>
          </a:xfrm>
          <a:prstGeom prst="rect">
            <a:avLst/>
          </a:prstGeom>
        </p:spPr>
      </p:pic>
      <p:cxnSp>
        <p:nvCxnSpPr>
          <p:cNvPr id="21" name="Conector recto de flecha 20">
            <a:extLst>
              <a:ext uri="{FF2B5EF4-FFF2-40B4-BE49-F238E27FC236}">
                <a16:creationId xmlns:a16="http://schemas.microsoft.com/office/drawing/2014/main" id="{C073EE63-FEED-3E4C-A5B7-4A5FC7676A3C}"/>
              </a:ext>
            </a:extLst>
          </p:cNvPr>
          <p:cNvCxnSpPr/>
          <p:nvPr/>
        </p:nvCxnSpPr>
        <p:spPr>
          <a:xfrm flipH="1">
            <a:off x="4940357" y="278825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3 Tabla">
            <a:extLst>
              <a:ext uri="{FF2B5EF4-FFF2-40B4-BE49-F238E27FC236}">
                <a16:creationId xmlns:a16="http://schemas.microsoft.com/office/drawing/2014/main" id="{88768CF9-021A-1747-B1BB-D5883F7A3804}"/>
              </a:ext>
            </a:extLst>
          </p:cNvPr>
          <p:cNvGraphicFramePr>
            <a:graphicFrameLocks noGrp="1"/>
          </p:cNvGraphicFramePr>
          <p:nvPr>
            <p:extLst>
              <p:ext uri="{D42A27DB-BD31-4B8C-83A1-F6EECF244321}">
                <p14:modId xmlns:p14="http://schemas.microsoft.com/office/powerpoint/2010/main" val="3243626414"/>
              </p:ext>
            </p:extLst>
          </p:nvPr>
        </p:nvGraphicFramePr>
        <p:xfrm>
          <a:off x="3496612" y="3134902"/>
          <a:ext cx="2157116" cy="911857"/>
        </p:xfrm>
        <a:graphic>
          <a:graphicData uri="http://schemas.openxmlformats.org/drawingml/2006/table">
            <a:tbl>
              <a:tblPr firstRow="1" firstCol="1" bandRow="1">
                <a:tableStyleId>{3B4B98B0-60AC-42C2-AFA5-B58CD77FA1E5}</a:tableStyleId>
              </a:tblPr>
              <a:tblGrid>
                <a:gridCol w="2157116">
                  <a:extLst>
                    <a:ext uri="{9D8B030D-6E8A-4147-A177-3AD203B41FA5}">
                      <a16:colId xmlns:a16="http://schemas.microsoft.com/office/drawing/2014/main" val="20000"/>
                    </a:ext>
                  </a:extLst>
                </a:gridCol>
              </a:tblGrid>
              <a:tr h="35213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TÁCTICA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B1C3"/>
                    </a:solidFill>
                  </a:tcPr>
                </a:tc>
                <a:extLst>
                  <a:ext uri="{0D108BD9-81ED-4DB2-BD59-A6C34878D82A}">
                    <a16:rowId xmlns:a16="http://schemas.microsoft.com/office/drawing/2014/main" val="10000"/>
                  </a:ext>
                </a:extLst>
              </a:tr>
              <a:tr h="559727">
                <a:tc>
                  <a:txBody>
                    <a:bodyPr/>
                    <a:lstStyle/>
                    <a:p>
                      <a:pPr algn="ctr">
                        <a:lnSpc>
                          <a:spcPct val="80000"/>
                        </a:lnSpc>
                        <a:spcAft>
                          <a:spcPts val="0"/>
                        </a:spcAft>
                      </a:pPr>
                      <a:r>
                        <a:rPr lang="es-PE" sz="1300" b="0" dirty="0">
                          <a:solidFill>
                            <a:srgbClr val="000000"/>
                          </a:solidFill>
                          <a:effectLst/>
                          <a:latin typeface="Calibri" charset="0"/>
                          <a:ea typeface="Calibri" charset="0"/>
                          <a:cs typeface="Calibri" charset="0"/>
                        </a:rPr>
                        <a:t>Mediano plazo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8ED"/>
                    </a:solidFill>
                  </a:tcPr>
                </a:tc>
                <a:extLst>
                  <a:ext uri="{0D108BD9-81ED-4DB2-BD59-A6C34878D82A}">
                    <a16:rowId xmlns:a16="http://schemas.microsoft.com/office/drawing/2014/main" val="10001"/>
                  </a:ext>
                </a:extLst>
              </a:tr>
            </a:tbl>
          </a:graphicData>
        </a:graphic>
      </p:graphicFrame>
      <p:sp>
        <p:nvSpPr>
          <p:cNvPr id="23" name="Rectángulo redondeado 22">
            <a:extLst>
              <a:ext uri="{FF2B5EF4-FFF2-40B4-BE49-F238E27FC236}">
                <a16:creationId xmlns:a16="http://schemas.microsoft.com/office/drawing/2014/main" id="{AAC6EA51-3571-944B-A407-A7CD592D54E9}"/>
              </a:ext>
            </a:extLst>
          </p:cNvPr>
          <p:cNvSpPr/>
          <p:nvPr/>
        </p:nvSpPr>
        <p:spPr>
          <a:xfrm>
            <a:off x="3500561" y="1593183"/>
            <a:ext cx="2153168" cy="2453575"/>
          </a:xfrm>
          <a:prstGeom prst="roundRect">
            <a:avLst>
              <a:gd name="adj" fmla="val 0"/>
            </a:avLst>
          </a:prstGeom>
          <a:noFill/>
          <a:ln>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cxnSp>
        <p:nvCxnSpPr>
          <p:cNvPr id="25" name="Conector recto de flecha 24">
            <a:extLst>
              <a:ext uri="{FF2B5EF4-FFF2-40B4-BE49-F238E27FC236}">
                <a16:creationId xmlns:a16="http://schemas.microsoft.com/office/drawing/2014/main" id="{5F910DC7-4A07-3C4B-BA2E-21272A8E8204}"/>
              </a:ext>
            </a:extLst>
          </p:cNvPr>
          <p:cNvCxnSpPr/>
          <p:nvPr/>
        </p:nvCxnSpPr>
        <p:spPr>
          <a:xfrm flipH="1">
            <a:off x="7262138" y="2788257"/>
            <a:ext cx="7600" cy="10"/>
          </a:xfrm>
          <a:prstGeom prst="straightConnector1">
            <a:avLst/>
          </a:prstGeom>
          <a:ln w="57150">
            <a:no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3 Tabla">
            <a:extLst>
              <a:ext uri="{FF2B5EF4-FFF2-40B4-BE49-F238E27FC236}">
                <a16:creationId xmlns:a16="http://schemas.microsoft.com/office/drawing/2014/main" id="{C2FEE61A-5899-334B-A964-3CDA090626BF}"/>
              </a:ext>
            </a:extLst>
          </p:cNvPr>
          <p:cNvGraphicFramePr>
            <a:graphicFrameLocks noGrp="1"/>
          </p:cNvGraphicFramePr>
          <p:nvPr>
            <p:extLst>
              <p:ext uri="{D42A27DB-BD31-4B8C-83A1-F6EECF244321}">
                <p14:modId xmlns:p14="http://schemas.microsoft.com/office/powerpoint/2010/main" val="23344773"/>
              </p:ext>
            </p:extLst>
          </p:nvPr>
        </p:nvGraphicFramePr>
        <p:xfrm>
          <a:off x="5818393" y="3134902"/>
          <a:ext cx="2157116" cy="911857"/>
        </p:xfrm>
        <a:graphic>
          <a:graphicData uri="http://schemas.openxmlformats.org/drawingml/2006/table">
            <a:tbl>
              <a:tblPr firstRow="1" firstCol="1" bandRow="1">
                <a:tableStyleId>{3B4B98B0-60AC-42C2-AFA5-B58CD77FA1E5}</a:tableStyleId>
              </a:tblPr>
              <a:tblGrid>
                <a:gridCol w="2157116">
                  <a:extLst>
                    <a:ext uri="{9D8B030D-6E8A-4147-A177-3AD203B41FA5}">
                      <a16:colId xmlns:a16="http://schemas.microsoft.com/office/drawing/2014/main" val="20000"/>
                    </a:ext>
                  </a:extLst>
                </a:gridCol>
              </a:tblGrid>
              <a:tr h="352130">
                <a:tc>
                  <a:txBody>
                    <a:bodyPr/>
                    <a:lstStyle/>
                    <a:p>
                      <a:pPr algn="ctr">
                        <a:lnSpc>
                          <a:spcPts val="1500"/>
                        </a:lnSpc>
                        <a:spcAft>
                          <a:spcPts val="0"/>
                        </a:spcAft>
                      </a:pPr>
                      <a:r>
                        <a:rPr lang="es-PE" sz="1400" dirty="0">
                          <a:solidFill>
                            <a:schemeClr val="bg1"/>
                          </a:solidFill>
                          <a:effectLst/>
                          <a:latin typeface="Calibri" charset="0"/>
                          <a:ea typeface="Calibri" charset="0"/>
                          <a:cs typeface="Calibri" charset="0"/>
                        </a:rPr>
                        <a:t>OPERATIVA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4639"/>
                    </a:solidFill>
                  </a:tcPr>
                </a:tc>
                <a:extLst>
                  <a:ext uri="{0D108BD9-81ED-4DB2-BD59-A6C34878D82A}">
                    <a16:rowId xmlns:a16="http://schemas.microsoft.com/office/drawing/2014/main" val="10000"/>
                  </a:ext>
                </a:extLst>
              </a:tr>
              <a:tr h="559727">
                <a:tc>
                  <a:txBody>
                    <a:bodyPr/>
                    <a:lstStyle/>
                    <a:p>
                      <a:pPr algn="ctr">
                        <a:lnSpc>
                          <a:spcPct val="80000"/>
                        </a:lnSpc>
                        <a:spcAft>
                          <a:spcPts val="0"/>
                        </a:spcAft>
                      </a:pPr>
                      <a:r>
                        <a:rPr lang="es-PE" sz="1300" b="0" dirty="0">
                          <a:solidFill>
                            <a:srgbClr val="000000"/>
                          </a:solidFill>
                          <a:effectLst/>
                          <a:latin typeface="Calibri" charset="0"/>
                          <a:ea typeface="Calibri" charset="0"/>
                          <a:cs typeface="Calibri" charset="0"/>
                        </a:rPr>
                        <a:t>Corto plazo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D8D4"/>
                    </a:solidFill>
                  </a:tcPr>
                </a:tc>
                <a:extLst>
                  <a:ext uri="{0D108BD9-81ED-4DB2-BD59-A6C34878D82A}">
                    <a16:rowId xmlns:a16="http://schemas.microsoft.com/office/drawing/2014/main" val="10001"/>
                  </a:ext>
                </a:extLst>
              </a:tr>
            </a:tbl>
          </a:graphicData>
        </a:graphic>
      </p:graphicFrame>
      <p:sp>
        <p:nvSpPr>
          <p:cNvPr id="27" name="Rectángulo redondeado 26">
            <a:extLst>
              <a:ext uri="{FF2B5EF4-FFF2-40B4-BE49-F238E27FC236}">
                <a16:creationId xmlns:a16="http://schemas.microsoft.com/office/drawing/2014/main" id="{0292DF0E-1F18-634A-B5DE-710C4C89E339}"/>
              </a:ext>
            </a:extLst>
          </p:cNvPr>
          <p:cNvSpPr/>
          <p:nvPr/>
        </p:nvSpPr>
        <p:spPr>
          <a:xfrm>
            <a:off x="5822342" y="1593183"/>
            <a:ext cx="2153168" cy="2453575"/>
          </a:xfrm>
          <a:prstGeom prst="roundRect">
            <a:avLst>
              <a:gd name="adj" fmla="val 0"/>
            </a:avLst>
          </a:prstGeom>
          <a:noFill/>
          <a:ln>
            <a:solidFill>
              <a:srgbClr val="EE4639"/>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a:p>
            <a:pPr algn="ctr"/>
            <a:endParaRPr lang="es-PE" sz="1600" b="1" dirty="0">
              <a:solidFill>
                <a:schemeClr val="tx1"/>
              </a:solidFill>
              <a:latin typeface="Calibri" charset="0"/>
              <a:ea typeface="Calibri" charset="0"/>
              <a:cs typeface="Calibri" charset="0"/>
            </a:endParaRPr>
          </a:p>
        </p:txBody>
      </p:sp>
      <p:sp>
        <p:nvSpPr>
          <p:cNvPr id="30" name="4 Flecha izquierda y derecha">
            <a:extLst>
              <a:ext uri="{FF2B5EF4-FFF2-40B4-BE49-F238E27FC236}">
                <a16:creationId xmlns:a16="http://schemas.microsoft.com/office/drawing/2014/main" id="{F2E212E6-651C-0F4A-BBE2-DFC5C04D33DE}"/>
              </a:ext>
            </a:extLst>
          </p:cNvPr>
          <p:cNvSpPr/>
          <p:nvPr/>
        </p:nvSpPr>
        <p:spPr>
          <a:xfrm>
            <a:off x="1001864" y="4213980"/>
            <a:ext cx="7132319" cy="376529"/>
          </a:xfrm>
          <a:prstGeom prst="leftRightArrow">
            <a:avLst>
              <a:gd name="adj1" fmla="val 56361"/>
              <a:gd name="adj2" fmla="val 38232"/>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rgbClr val="FFFFFF"/>
                </a:solidFill>
                <a:latin typeface="Calibri" panose="020F0502020204030204" pitchFamily="34" charset="0"/>
                <a:cs typeface="Calibri" panose="020F0502020204030204" pitchFamily="34" charset="0"/>
              </a:rPr>
              <a:t>TIEMPO</a:t>
            </a:r>
          </a:p>
        </p:txBody>
      </p:sp>
      <p:pic>
        <p:nvPicPr>
          <p:cNvPr id="31" name="Imagen 30">
            <a:extLst>
              <a:ext uri="{FF2B5EF4-FFF2-40B4-BE49-F238E27FC236}">
                <a16:creationId xmlns:a16="http://schemas.microsoft.com/office/drawing/2014/main" id="{CF690D6D-A54D-BC4A-820B-A107A2B428B1}"/>
              </a:ext>
            </a:extLst>
          </p:cNvPr>
          <p:cNvPicPr>
            <a:picLocks noChangeAspect="1"/>
          </p:cNvPicPr>
          <p:nvPr/>
        </p:nvPicPr>
        <p:blipFill rotWithShape="1">
          <a:blip r:embed="rId5">
            <a:extLst>
              <a:ext uri="{28A0092B-C50C-407E-A947-70E740481C1C}">
                <a14:useLocalDpi xmlns:a14="http://schemas.microsoft.com/office/drawing/2010/main"/>
              </a:ext>
            </a:extLst>
          </a:blip>
          <a:srcRect t="9679" b="11030"/>
          <a:stretch/>
        </p:blipFill>
        <p:spPr>
          <a:xfrm>
            <a:off x="6073316" y="1745153"/>
            <a:ext cx="1647269" cy="1306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1029</Words>
  <Application>Microsoft Office PowerPoint</Application>
  <PresentationFormat>Presentación en pantalla (16:10)</PresentationFormat>
  <Paragraphs>204</Paragraphs>
  <Slides>21</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Graphik Bold</vt:lpstr>
      <vt:lpstr>Graphik Regular</vt:lpstr>
      <vt:lpstr>Graphik-Medium</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Rosa Maria Muñoz Mendo</cp:lastModifiedBy>
  <cp:revision>43</cp:revision>
  <dcterms:created xsi:type="dcterms:W3CDTF">2016-10-06T14:52:02Z</dcterms:created>
  <dcterms:modified xsi:type="dcterms:W3CDTF">2024-08-09T15:19:49Z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